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81" r:id="rId4"/>
    <p:sldId id="257" r:id="rId5"/>
    <p:sldId id="268" r:id="rId6"/>
    <p:sldId id="279" r:id="rId7"/>
    <p:sldId id="278" r:id="rId8"/>
    <p:sldId id="265" r:id="rId9"/>
    <p:sldId id="272" r:id="rId10"/>
    <p:sldId id="270" r:id="rId11"/>
    <p:sldId id="273" r:id="rId12"/>
    <p:sldId id="258" r:id="rId13"/>
    <p:sldId id="274" r:id="rId14"/>
    <p:sldId id="276" r:id="rId15"/>
    <p:sldId id="275" r:id="rId16"/>
    <p:sldId id="260" r:id="rId17"/>
    <p:sldId id="277" r:id="rId18"/>
    <p:sldId id="267" r:id="rId19"/>
    <p:sldId id="266" r:id="rId20"/>
    <p:sldId id="282"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F080-D409-4E5D-A505-06D5BB9F9C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ED1D8D-FCF0-47F0-BB65-2C03AF1DC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182EF4-189E-4312-A80B-256BB7CA99DE}"/>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5" name="Footer Placeholder 4">
            <a:extLst>
              <a:ext uri="{FF2B5EF4-FFF2-40B4-BE49-F238E27FC236}">
                <a16:creationId xmlns:a16="http://schemas.microsoft.com/office/drawing/2014/main" id="{1251D538-4BCE-4D0D-AB76-5DD307663B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3BD31E-C6CC-4FF2-AC20-66F99AF907B2}"/>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3405610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61DE-C0BC-45A5-A817-B5D4F97AD2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03F32-CE8A-447A-87BF-D88DAF785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1FFDF0-BED4-42EF-B68F-B367290D5907}"/>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5" name="Footer Placeholder 4">
            <a:extLst>
              <a:ext uri="{FF2B5EF4-FFF2-40B4-BE49-F238E27FC236}">
                <a16:creationId xmlns:a16="http://schemas.microsoft.com/office/drawing/2014/main" id="{2C3CD3A1-19F7-4EB6-A9FF-7F4F67FF31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561B8A-6EC9-4DD0-8BD6-29CD2CCC6428}"/>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3824789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C56111-32D4-427E-AB02-8832960B85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57DDBC-D8B1-42E5-BEEA-8B4740FDCD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EE574B-38BB-47CD-A841-4D29EB1BFFB5}"/>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5" name="Footer Placeholder 4">
            <a:extLst>
              <a:ext uri="{FF2B5EF4-FFF2-40B4-BE49-F238E27FC236}">
                <a16:creationId xmlns:a16="http://schemas.microsoft.com/office/drawing/2014/main" id="{1721DE02-185D-411C-B83F-07489151AA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379A0E-4CCF-4883-90DA-2D58C015C5E2}"/>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199889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D053-D832-4EAD-AA92-EA067E4BF8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75E7C6-19A4-409B-B4C4-590546EFBB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ECA9F6-EA93-44C9-9058-E58B6E97C2F5}"/>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5" name="Footer Placeholder 4">
            <a:extLst>
              <a:ext uri="{FF2B5EF4-FFF2-40B4-BE49-F238E27FC236}">
                <a16:creationId xmlns:a16="http://schemas.microsoft.com/office/drawing/2014/main" id="{6EB6161C-9E45-4491-98AE-0CF08BA3F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EE0FC4-3E1D-49CD-819D-DDA6B497D377}"/>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72683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AEB6-F6A9-4EBB-870B-085B5C06AD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F442E5-6F3C-4F86-9931-8C58C8D059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CCBCF4-E16F-4021-AD71-87C82BC0604E}"/>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5" name="Footer Placeholder 4">
            <a:extLst>
              <a:ext uri="{FF2B5EF4-FFF2-40B4-BE49-F238E27FC236}">
                <a16:creationId xmlns:a16="http://schemas.microsoft.com/office/drawing/2014/main" id="{35FFD57D-441B-4DE4-8421-8807EEDAF0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D7F60A-3227-4D39-BB61-022738FE7B85}"/>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1910825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0C06-7296-4E2C-A98F-BC987D02E0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CE67C6-4413-4A39-B89A-EAC5BDA28D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A2642A-E320-4411-A7D3-1C817499EC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A9AC6D3-BCD5-4D38-891B-6C7B4FD5D2B5}"/>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6" name="Footer Placeholder 5">
            <a:extLst>
              <a:ext uri="{FF2B5EF4-FFF2-40B4-BE49-F238E27FC236}">
                <a16:creationId xmlns:a16="http://schemas.microsoft.com/office/drawing/2014/main" id="{D6F94D41-D467-468B-AE45-C566C13549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1C5B95-CB00-44AE-8EE0-B4A7521E59CD}"/>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2124800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355A8-2346-4E04-93BF-ABDA375C4F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E554C2-5123-40ED-A6E0-F7E738829A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9EB2F9-41C5-4A43-9514-9148F1829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C0CFEE-9DB7-4331-8394-D3545CAA3F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639534-B540-4D92-8C2A-38F0154399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9C7F34B-C3A4-41C3-B549-A01CB32246E5}"/>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8" name="Footer Placeholder 7">
            <a:extLst>
              <a:ext uri="{FF2B5EF4-FFF2-40B4-BE49-F238E27FC236}">
                <a16:creationId xmlns:a16="http://schemas.microsoft.com/office/drawing/2014/main" id="{D076873D-80C8-42DA-A78D-0606D84FA7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FFB7AE-D44D-46A2-ACF8-300F2B44AFDA}"/>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386429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ED38-1CE7-485E-AB0B-F051E59B99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732191-8C18-4FCC-B83F-9BB5FA64E474}"/>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4" name="Footer Placeholder 3">
            <a:extLst>
              <a:ext uri="{FF2B5EF4-FFF2-40B4-BE49-F238E27FC236}">
                <a16:creationId xmlns:a16="http://schemas.microsoft.com/office/drawing/2014/main" id="{6AE680F9-E447-4CF5-B085-929CFA3C72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A20664D-4D92-4572-87D2-5018EE4FECB4}"/>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132669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AEC91-3A2E-4EAE-B226-36019B7755DD}"/>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3" name="Footer Placeholder 2">
            <a:extLst>
              <a:ext uri="{FF2B5EF4-FFF2-40B4-BE49-F238E27FC236}">
                <a16:creationId xmlns:a16="http://schemas.microsoft.com/office/drawing/2014/main" id="{8EBCA8DA-F31D-48AA-AA14-443C41CD8A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4DF7E5-7A55-4933-ADFE-14CE1526F92B}"/>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2390775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AC2C-1AAC-4FD7-862D-3DCAEAAB3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9CE039-290C-42A6-82E1-C8D83C9C08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EFB9AA8-ABED-4A50-B658-49EB23375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B6E019-1C59-42FB-A521-BA2DC4A1C7A6}"/>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6" name="Footer Placeholder 5">
            <a:extLst>
              <a:ext uri="{FF2B5EF4-FFF2-40B4-BE49-F238E27FC236}">
                <a16:creationId xmlns:a16="http://schemas.microsoft.com/office/drawing/2014/main" id="{484B8F2F-B606-4E10-8990-F29BECFF57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EE73F3-B8BD-4FCB-8A77-90068144741A}"/>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2213024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060EB-77B5-4E69-8436-64CE86714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B5AC9F-A068-4C97-BAEA-47A780E28B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278270-C1D5-44E9-9E53-29EAF3423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435F6A-D695-40B2-A02D-9A0917E8DC78}"/>
              </a:ext>
            </a:extLst>
          </p:cNvPr>
          <p:cNvSpPr>
            <a:spLocks noGrp="1"/>
          </p:cNvSpPr>
          <p:nvPr>
            <p:ph type="dt" sz="half" idx="10"/>
          </p:nvPr>
        </p:nvSpPr>
        <p:spPr/>
        <p:txBody>
          <a:bodyPr/>
          <a:lstStyle/>
          <a:p>
            <a:fld id="{E222793C-21EE-49E6-A183-CBDE7B238BE6}" type="datetimeFigureOut">
              <a:rPr lang="en-GB" smtClean="0"/>
              <a:t>16/10/2020</a:t>
            </a:fld>
            <a:endParaRPr lang="en-GB"/>
          </a:p>
        </p:txBody>
      </p:sp>
      <p:sp>
        <p:nvSpPr>
          <p:cNvPr id="6" name="Footer Placeholder 5">
            <a:extLst>
              <a:ext uri="{FF2B5EF4-FFF2-40B4-BE49-F238E27FC236}">
                <a16:creationId xmlns:a16="http://schemas.microsoft.com/office/drawing/2014/main" id="{9022CD74-D1FD-4CEE-BD29-2C4885BA69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732B6D-2797-4246-95CE-41C38307414F}"/>
              </a:ext>
            </a:extLst>
          </p:cNvPr>
          <p:cNvSpPr>
            <a:spLocks noGrp="1"/>
          </p:cNvSpPr>
          <p:nvPr>
            <p:ph type="sldNum" sz="quarter" idx="12"/>
          </p:nvPr>
        </p:nvSpPr>
        <p:spPr/>
        <p:txBody>
          <a:bodyPr/>
          <a:lstStyle/>
          <a:p>
            <a:fld id="{00E1DD5C-C31D-48B7-BBB4-B27412F9E532}" type="slidenum">
              <a:rPr lang="en-GB" smtClean="0"/>
              <a:t>‹#›</a:t>
            </a:fld>
            <a:endParaRPr lang="en-GB"/>
          </a:p>
        </p:txBody>
      </p:sp>
    </p:spTree>
    <p:extLst>
      <p:ext uri="{BB962C8B-B14F-4D97-AF65-F5344CB8AC3E}">
        <p14:creationId xmlns:p14="http://schemas.microsoft.com/office/powerpoint/2010/main" val="192554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86F7D-F6BA-4A53-8F57-8E2715C4E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DF0710-6B47-4B41-8D19-29E368133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E3E82E-0027-469A-B24C-C1059C00A2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2793C-21EE-49E6-A183-CBDE7B238BE6}" type="datetimeFigureOut">
              <a:rPr lang="en-GB" smtClean="0"/>
              <a:t>16/10/2020</a:t>
            </a:fld>
            <a:endParaRPr lang="en-GB"/>
          </a:p>
        </p:txBody>
      </p:sp>
      <p:sp>
        <p:nvSpPr>
          <p:cNvPr id="5" name="Footer Placeholder 4">
            <a:extLst>
              <a:ext uri="{FF2B5EF4-FFF2-40B4-BE49-F238E27FC236}">
                <a16:creationId xmlns:a16="http://schemas.microsoft.com/office/drawing/2014/main" id="{E7CE437C-D764-4459-9104-EEFF020986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DE6E28-B48D-4B5C-9FA5-DB20B40056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1DD5C-C31D-48B7-BBB4-B27412F9E532}" type="slidenum">
              <a:rPr lang="en-GB" smtClean="0"/>
              <a:t>‹#›</a:t>
            </a:fld>
            <a:endParaRPr lang="en-GB"/>
          </a:p>
        </p:txBody>
      </p:sp>
    </p:spTree>
    <p:extLst>
      <p:ext uri="{BB962C8B-B14F-4D97-AF65-F5344CB8AC3E}">
        <p14:creationId xmlns:p14="http://schemas.microsoft.com/office/powerpoint/2010/main" val="3462530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bl.uk/projects/save-our-sounds" TargetMode="External"/><Relationship Id="rId7" Type="http://schemas.openxmlformats.org/officeDocument/2006/relationships/image" Target="../media/image22.png"/><Relationship Id="rId2" Type="http://schemas.openxmlformats.org/officeDocument/2006/relationships/hyperlink" Target="https://www.bl.uk/projects/unlocking-our-sound-heritage"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A62B-BAF7-4F5A-869A-83271CF1C31D}"/>
              </a:ext>
            </a:extLst>
          </p:cNvPr>
          <p:cNvSpPr>
            <a:spLocks noGrp="1"/>
          </p:cNvSpPr>
          <p:nvPr>
            <p:ph type="ctrTitle"/>
          </p:nvPr>
        </p:nvSpPr>
        <p:spPr>
          <a:xfrm>
            <a:off x="1524000" y="647701"/>
            <a:ext cx="9144000" cy="952499"/>
          </a:xfrm>
        </p:spPr>
        <p:txBody>
          <a:bodyPr>
            <a:normAutofit/>
          </a:bodyPr>
          <a:lstStyle/>
          <a:p>
            <a:r>
              <a:rPr lang="en-GB" dirty="0"/>
              <a:t>The Name Game</a:t>
            </a:r>
          </a:p>
        </p:txBody>
      </p:sp>
      <p:sp>
        <p:nvSpPr>
          <p:cNvPr id="3" name="Subtitle 2">
            <a:extLst>
              <a:ext uri="{FF2B5EF4-FFF2-40B4-BE49-F238E27FC236}">
                <a16:creationId xmlns:a16="http://schemas.microsoft.com/office/drawing/2014/main" id="{C4E20580-7EB4-4269-BB09-C6858BFDB378}"/>
              </a:ext>
            </a:extLst>
          </p:cNvPr>
          <p:cNvSpPr>
            <a:spLocks noGrp="1"/>
          </p:cNvSpPr>
          <p:nvPr>
            <p:ph type="subTitle" idx="1"/>
          </p:nvPr>
        </p:nvSpPr>
        <p:spPr>
          <a:xfrm>
            <a:off x="1658815" y="1836127"/>
            <a:ext cx="9144000" cy="4374172"/>
          </a:xfrm>
        </p:spPr>
        <p:txBody>
          <a:bodyPr>
            <a:normAutofit lnSpcReduction="10000"/>
          </a:bodyPr>
          <a:lstStyle/>
          <a:p>
            <a:r>
              <a:rPr lang="en-GB" b="1" dirty="0"/>
              <a:t>Look at the names of these childhood games.</a:t>
            </a:r>
          </a:p>
          <a:p>
            <a:r>
              <a:rPr lang="en-GB" dirty="0"/>
              <a:t>Do any of them sound familiar?</a:t>
            </a:r>
          </a:p>
          <a:p>
            <a:r>
              <a:rPr lang="en-GB" dirty="0"/>
              <a:t>Do you think any of them are team games?</a:t>
            </a:r>
          </a:p>
          <a:p>
            <a:r>
              <a:rPr lang="en-GB" dirty="0"/>
              <a:t>Could any of them be played alone?</a:t>
            </a:r>
          </a:p>
          <a:p>
            <a:r>
              <a:rPr lang="en-GB" dirty="0"/>
              <a:t>What equipment might you need?</a:t>
            </a:r>
          </a:p>
          <a:p>
            <a:r>
              <a:rPr lang="en-GB" dirty="0"/>
              <a:t>How energetic do they sound? Give them a score between 0-5</a:t>
            </a:r>
          </a:p>
          <a:p>
            <a:endParaRPr lang="en-GB" dirty="0"/>
          </a:p>
          <a:p>
            <a:r>
              <a:rPr lang="en-GB" sz="4000" b="1" dirty="0"/>
              <a:t>0   1   2   3   4   5</a:t>
            </a:r>
          </a:p>
          <a:p>
            <a:endParaRPr lang="en-GB" dirty="0"/>
          </a:p>
          <a:p>
            <a:r>
              <a:rPr lang="en-GB" dirty="0"/>
              <a:t>Click on the         symbol  to hear how they are played….</a:t>
            </a:r>
          </a:p>
        </p:txBody>
      </p:sp>
      <p:pic>
        <p:nvPicPr>
          <p:cNvPr id="5" name="Graphic 4" descr="Confused person">
            <a:extLst>
              <a:ext uri="{FF2B5EF4-FFF2-40B4-BE49-F238E27FC236}">
                <a16:creationId xmlns:a16="http://schemas.microsoft.com/office/drawing/2014/main" id="{BBA0CE7A-5E5E-45F5-B469-1D5DAD60FFC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34153" y="4431323"/>
            <a:ext cx="914400" cy="914400"/>
          </a:xfrm>
          <a:prstGeom prst="rect">
            <a:avLst/>
          </a:prstGeom>
        </p:spPr>
      </p:pic>
      <p:pic>
        <p:nvPicPr>
          <p:cNvPr id="9" name="Graphic 8" descr="Run">
            <a:extLst>
              <a:ext uri="{FF2B5EF4-FFF2-40B4-BE49-F238E27FC236}">
                <a16:creationId xmlns:a16="http://schemas.microsoft.com/office/drawing/2014/main" id="{F0D95CC4-AE76-4F47-BB79-1DAE6E0777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42387" y="4466492"/>
            <a:ext cx="914400" cy="914400"/>
          </a:xfrm>
          <a:prstGeom prst="rect">
            <a:avLst/>
          </a:prstGeom>
        </p:spPr>
      </p:pic>
      <p:pic>
        <p:nvPicPr>
          <p:cNvPr id="11" name="Graphic 10" descr="Volume">
            <a:extLst>
              <a:ext uri="{FF2B5EF4-FFF2-40B4-BE49-F238E27FC236}">
                <a16:creationId xmlns:a16="http://schemas.microsoft.com/office/drawing/2014/main" id="{C96C361D-3A9E-45E8-822B-26EC514B8BD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14091" y="5741376"/>
            <a:ext cx="468923" cy="468923"/>
          </a:xfrm>
          <a:prstGeom prst="rect">
            <a:avLst/>
          </a:prstGeom>
        </p:spPr>
      </p:pic>
      <p:sp>
        <p:nvSpPr>
          <p:cNvPr id="7" name="TextBox 6">
            <a:extLst>
              <a:ext uri="{FF2B5EF4-FFF2-40B4-BE49-F238E27FC236}">
                <a16:creationId xmlns:a16="http://schemas.microsoft.com/office/drawing/2014/main" id="{FC05C5B7-93D2-481E-982A-BBE8CA4D5D38}"/>
              </a:ext>
            </a:extLst>
          </p:cNvPr>
          <p:cNvSpPr txBox="1"/>
          <p:nvPr/>
        </p:nvSpPr>
        <p:spPr>
          <a:xfrm>
            <a:off x="7637584" y="6440336"/>
            <a:ext cx="4501663" cy="369332"/>
          </a:xfrm>
          <a:prstGeom prst="rect">
            <a:avLst/>
          </a:prstGeom>
          <a:noFill/>
        </p:spPr>
        <p:txBody>
          <a:bodyPr wrap="square" rtlCol="0">
            <a:spAutoFit/>
          </a:bodyPr>
          <a:lstStyle/>
          <a:p>
            <a:r>
              <a:rPr lang="en-GB" dirty="0"/>
              <a:t>Use the keyboard arrows to move up or back </a:t>
            </a:r>
          </a:p>
        </p:txBody>
      </p:sp>
    </p:spTree>
    <p:extLst>
      <p:ext uri="{BB962C8B-B14F-4D97-AF65-F5344CB8AC3E}">
        <p14:creationId xmlns:p14="http://schemas.microsoft.com/office/powerpoint/2010/main" val="1839040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oddy 123">
            <a:hlinkClick r:id="" action="ppaction://media"/>
            <a:extLst>
              <a:ext uri="{FF2B5EF4-FFF2-40B4-BE49-F238E27FC236}">
                <a16:creationId xmlns:a16="http://schemas.microsoft.com/office/drawing/2014/main" id="{78BE4BA7-65C5-4384-A484-BF63536944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4402" y="5827353"/>
            <a:ext cx="609600" cy="609600"/>
          </a:xfrm>
          <a:prstGeom prst="rect">
            <a:avLst/>
          </a:prstGeom>
        </p:spPr>
      </p:pic>
      <p:pic>
        <p:nvPicPr>
          <p:cNvPr id="7" name="Graphic 6" descr="Line arrow Straight">
            <a:extLst>
              <a:ext uri="{FF2B5EF4-FFF2-40B4-BE49-F238E27FC236}">
                <a16:creationId xmlns:a16="http://schemas.microsoft.com/office/drawing/2014/main" id="{1E60AC30-1A50-455F-8A0D-861A9690CFD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1634002" y="5933679"/>
            <a:ext cx="383140" cy="383140"/>
          </a:xfrm>
          <a:prstGeom prst="rect">
            <a:avLst/>
          </a:prstGeom>
        </p:spPr>
      </p:pic>
      <p:pic>
        <p:nvPicPr>
          <p:cNvPr id="2" name="Picture 1">
            <a:extLst>
              <a:ext uri="{FF2B5EF4-FFF2-40B4-BE49-F238E27FC236}">
                <a16:creationId xmlns:a16="http://schemas.microsoft.com/office/drawing/2014/main" id="{999D4F8D-1C38-4789-8A27-A21F7AD550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1580" y="450846"/>
            <a:ext cx="3968840" cy="5956308"/>
          </a:xfrm>
          <a:prstGeom prst="rect">
            <a:avLst/>
          </a:prstGeom>
        </p:spPr>
      </p:pic>
      <p:sp>
        <p:nvSpPr>
          <p:cNvPr id="3" name="Rectangle 2">
            <a:extLst>
              <a:ext uri="{FF2B5EF4-FFF2-40B4-BE49-F238E27FC236}">
                <a16:creationId xmlns:a16="http://schemas.microsoft.com/office/drawing/2014/main" id="{25309843-76D7-467F-8E78-55D73B7F44F5}"/>
              </a:ext>
            </a:extLst>
          </p:cNvPr>
          <p:cNvSpPr/>
          <p:nvPr/>
        </p:nvSpPr>
        <p:spPr>
          <a:xfrm>
            <a:off x="8777473" y="4876222"/>
            <a:ext cx="3239669" cy="830997"/>
          </a:xfrm>
          <a:prstGeom prst="rect">
            <a:avLst/>
          </a:prstGeom>
        </p:spPr>
        <p:txBody>
          <a:bodyPr wrap="none">
            <a:spAutoFit/>
          </a:bodyPr>
          <a:lstStyle/>
          <a:p>
            <a:pPr algn="ctr"/>
            <a:r>
              <a:rPr lang="en-GB" sz="4800" b="1" dirty="0"/>
              <a:t>Poddy 1-2-3</a:t>
            </a:r>
          </a:p>
        </p:txBody>
      </p:sp>
    </p:spTree>
    <p:extLst>
      <p:ext uri="{BB962C8B-B14F-4D97-AF65-F5344CB8AC3E}">
        <p14:creationId xmlns:p14="http://schemas.microsoft.com/office/powerpoint/2010/main" val="19151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8EB725-30AD-4C6B-A5C2-7EA42067ADA7}"/>
              </a:ext>
            </a:extLst>
          </p:cNvPr>
          <p:cNvSpPr/>
          <p:nvPr/>
        </p:nvSpPr>
        <p:spPr>
          <a:xfrm>
            <a:off x="3420205" y="808096"/>
            <a:ext cx="5351590" cy="18815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95386-644C-4CF5-AE75-8E024F98D3EC}"/>
              </a:ext>
            </a:extLst>
          </p:cNvPr>
          <p:cNvSpPr txBox="1">
            <a:spLocks/>
          </p:cNvSpPr>
          <p:nvPr/>
        </p:nvSpPr>
        <p:spPr>
          <a:xfrm>
            <a:off x="3567660" y="1086092"/>
            <a:ext cx="5036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Poddy 1-2-3</a:t>
            </a:r>
          </a:p>
        </p:txBody>
      </p:sp>
      <p:sp>
        <p:nvSpPr>
          <p:cNvPr id="6" name="TextBox 5">
            <a:extLst>
              <a:ext uri="{FF2B5EF4-FFF2-40B4-BE49-F238E27FC236}">
                <a16:creationId xmlns:a16="http://schemas.microsoft.com/office/drawing/2014/main" id="{7828A76A-1F7F-48A5-9E09-9671FC6E9E79}"/>
              </a:ext>
            </a:extLst>
          </p:cNvPr>
          <p:cNvSpPr txBox="1"/>
          <p:nvPr/>
        </p:nvSpPr>
        <p:spPr>
          <a:xfrm>
            <a:off x="1617785" y="2769636"/>
            <a:ext cx="9161583" cy="3231654"/>
          </a:xfrm>
          <a:prstGeom prst="rect">
            <a:avLst/>
          </a:prstGeom>
          <a:noFill/>
        </p:spPr>
        <p:txBody>
          <a:bodyPr wrap="square" rtlCol="0">
            <a:spAutoFit/>
          </a:bodyPr>
          <a:lstStyle/>
          <a:p>
            <a:pPr algn="ctr"/>
            <a:endParaRPr lang="en-GB" sz="2400" dirty="0"/>
          </a:p>
          <a:p>
            <a:pPr algn="ctr"/>
            <a:r>
              <a:rPr lang="en-GB" sz="2400" dirty="0"/>
              <a:t>Could this be a team game?</a:t>
            </a:r>
          </a:p>
          <a:p>
            <a:pPr algn="ctr"/>
            <a:endParaRPr lang="en-GB" sz="2400" dirty="0"/>
          </a:p>
          <a:p>
            <a:pPr algn="ctr"/>
            <a:r>
              <a:rPr lang="en-GB" sz="2400" dirty="0"/>
              <a:t>How energetic does it sound? Give it a score between 0-5</a:t>
            </a:r>
          </a:p>
          <a:p>
            <a:pPr algn="ctr"/>
            <a:endParaRPr lang="en-GB" sz="2400" dirty="0"/>
          </a:p>
          <a:p>
            <a:pPr algn="ctr"/>
            <a:r>
              <a:rPr lang="en-GB" sz="3600" b="1" dirty="0"/>
              <a:t>0   1   2   3   4   5 </a:t>
            </a:r>
          </a:p>
          <a:p>
            <a:pPr algn="ctr"/>
            <a:endParaRPr lang="en-GB" sz="2400" dirty="0"/>
          </a:p>
          <a:p>
            <a:pPr algn="ctr"/>
            <a:r>
              <a:rPr lang="en-GB" sz="2400" dirty="0"/>
              <a:t>Go to the next slide</a:t>
            </a:r>
          </a:p>
        </p:txBody>
      </p:sp>
      <p:pic>
        <p:nvPicPr>
          <p:cNvPr id="7" name="Graphic 6" descr="Confused person">
            <a:extLst>
              <a:ext uri="{FF2B5EF4-FFF2-40B4-BE49-F238E27FC236}">
                <a16:creationId xmlns:a16="http://schemas.microsoft.com/office/drawing/2014/main" id="{E56C921C-3FE3-4EE3-906B-ADAB780A18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5524" y="4362753"/>
            <a:ext cx="914400" cy="914400"/>
          </a:xfrm>
          <a:prstGeom prst="rect">
            <a:avLst/>
          </a:prstGeom>
        </p:spPr>
      </p:pic>
      <p:pic>
        <p:nvPicPr>
          <p:cNvPr id="8" name="Graphic 7" descr="Run">
            <a:extLst>
              <a:ext uri="{FF2B5EF4-FFF2-40B4-BE49-F238E27FC236}">
                <a16:creationId xmlns:a16="http://schemas.microsoft.com/office/drawing/2014/main" id="{B147FF40-1877-40E4-96F7-A1131763B2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924" y="4385463"/>
            <a:ext cx="914400" cy="914400"/>
          </a:xfrm>
          <a:prstGeom prst="rect">
            <a:avLst/>
          </a:prstGeom>
        </p:spPr>
      </p:pic>
      <p:pic>
        <p:nvPicPr>
          <p:cNvPr id="10" name="Graphic 9" descr="Line arrow Straight">
            <a:extLst>
              <a:ext uri="{FF2B5EF4-FFF2-40B4-BE49-F238E27FC236}">
                <a16:creationId xmlns:a16="http://schemas.microsoft.com/office/drawing/2014/main" id="{27651C5A-B0A8-4FC8-9762-C3478431213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380638" y="5580338"/>
            <a:ext cx="383140" cy="383140"/>
          </a:xfrm>
          <a:prstGeom prst="rect">
            <a:avLst/>
          </a:prstGeom>
        </p:spPr>
      </p:pic>
    </p:spTree>
    <p:extLst>
      <p:ext uri="{BB962C8B-B14F-4D97-AF65-F5344CB8AC3E}">
        <p14:creationId xmlns:p14="http://schemas.microsoft.com/office/powerpoint/2010/main" val="16115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0F7D7E-7B2D-4C6E-A7F4-91E5B1EFD5A7}"/>
              </a:ext>
            </a:extLst>
          </p:cNvPr>
          <p:cNvSpPr txBox="1">
            <a:spLocks/>
          </p:cNvSpPr>
          <p:nvPr/>
        </p:nvSpPr>
        <p:spPr>
          <a:xfrm>
            <a:off x="1195754" y="1601910"/>
            <a:ext cx="35227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pic>
        <p:nvPicPr>
          <p:cNvPr id="8" name="Foggy Hounds">
            <a:hlinkClick r:id="" action="ppaction://media"/>
            <a:extLst>
              <a:ext uri="{FF2B5EF4-FFF2-40B4-BE49-F238E27FC236}">
                <a16:creationId xmlns:a16="http://schemas.microsoft.com/office/drawing/2014/main" id="{A07B9035-B4E4-4256-B9E2-F445D1E48C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9546" y="5745767"/>
            <a:ext cx="609600" cy="609600"/>
          </a:xfrm>
          <a:prstGeom prst="rect">
            <a:avLst/>
          </a:prstGeom>
        </p:spPr>
      </p:pic>
      <p:pic>
        <p:nvPicPr>
          <p:cNvPr id="10" name="Graphic 9" descr="Line arrow Straight">
            <a:extLst>
              <a:ext uri="{FF2B5EF4-FFF2-40B4-BE49-F238E27FC236}">
                <a16:creationId xmlns:a16="http://schemas.microsoft.com/office/drawing/2014/main" id="{E60A871E-24EB-4111-975D-6395512FDD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1674105" y="5858997"/>
            <a:ext cx="383140" cy="383140"/>
          </a:xfrm>
          <a:prstGeom prst="rect">
            <a:avLst/>
          </a:prstGeom>
        </p:spPr>
      </p:pic>
      <p:pic>
        <p:nvPicPr>
          <p:cNvPr id="2" name="Picture 1">
            <a:extLst>
              <a:ext uri="{FF2B5EF4-FFF2-40B4-BE49-F238E27FC236}">
                <a16:creationId xmlns:a16="http://schemas.microsoft.com/office/drawing/2014/main" id="{CD81885F-FA0A-498C-926F-60164E49F5B6}"/>
              </a:ext>
            </a:extLst>
          </p:cNvPr>
          <p:cNvPicPr>
            <a:picLocks noChangeAspect="1"/>
          </p:cNvPicPr>
          <p:nvPr/>
        </p:nvPicPr>
        <p:blipFill>
          <a:blip r:embed="rId7"/>
          <a:stretch>
            <a:fillRect/>
          </a:stretch>
        </p:blipFill>
        <p:spPr>
          <a:xfrm>
            <a:off x="299646" y="368150"/>
            <a:ext cx="9177670" cy="6121700"/>
          </a:xfrm>
          <a:prstGeom prst="rect">
            <a:avLst/>
          </a:prstGeom>
        </p:spPr>
      </p:pic>
      <p:sp>
        <p:nvSpPr>
          <p:cNvPr id="3" name="Rectangle 2">
            <a:extLst>
              <a:ext uri="{FF2B5EF4-FFF2-40B4-BE49-F238E27FC236}">
                <a16:creationId xmlns:a16="http://schemas.microsoft.com/office/drawing/2014/main" id="{13C95F82-26D1-49C8-9AE8-DADB279A951B}"/>
              </a:ext>
            </a:extLst>
          </p:cNvPr>
          <p:cNvSpPr/>
          <p:nvPr/>
        </p:nvSpPr>
        <p:spPr>
          <a:xfrm>
            <a:off x="9753627" y="4015360"/>
            <a:ext cx="2138727" cy="1569660"/>
          </a:xfrm>
          <a:prstGeom prst="rect">
            <a:avLst/>
          </a:prstGeom>
        </p:spPr>
        <p:txBody>
          <a:bodyPr wrap="none">
            <a:spAutoFit/>
          </a:bodyPr>
          <a:lstStyle/>
          <a:p>
            <a:pPr algn="ctr"/>
            <a:r>
              <a:rPr lang="en-GB" sz="4800" b="1" dirty="0"/>
              <a:t>Foggy </a:t>
            </a:r>
          </a:p>
          <a:p>
            <a:pPr algn="ctr"/>
            <a:r>
              <a:rPr lang="en-GB" sz="4800" b="1" dirty="0"/>
              <a:t>Hounds</a:t>
            </a:r>
          </a:p>
        </p:txBody>
      </p:sp>
    </p:spTree>
    <p:extLst>
      <p:ext uri="{BB962C8B-B14F-4D97-AF65-F5344CB8AC3E}">
        <p14:creationId xmlns:p14="http://schemas.microsoft.com/office/powerpoint/2010/main" val="305529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8EB725-30AD-4C6B-A5C2-7EA42067ADA7}"/>
              </a:ext>
            </a:extLst>
          </p:cNvPr>
          <p:cNvSpPr/>
          <p:nvPr/>
        </p:nvSpPr>
        <p:spPr>
          <a:xfrm>
            <a:off x="3420205" y="808096"/>
            <a:ext cx="5351590" cy="18815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95386-644C-4CF5-AE75-8E024F98D3EC}"/>
              </a:ext>
            </a:extLst>
          </p:cNvPr>
          <p:cNvSpPr txBox="1">
            <a:spLocks/>
          </p:cNvSpPr>
          <p:nvPr/>
        </p:nvSpPr>
        <p:spPr>
          <a:xfrm>
            <a:off x="3567660" y="1086092"/>
            <a:ext cx="5036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Foggy Hounds</a:t>
            </a:r>
          </a:p>
        </p:txBody>
      </p:sp>
      <p:sp>
        <p:nvSpPr>
          <p:cNvPr id="6" name="TextBox 5">
            <a:extLst>
              <a:ext uri="{FF2B5EF4-FFF2-40B4-BE49-F238E27FC236}">
                <a16:creationId xmlns:a16="http://schemas.microsoft.com/office/drawing/2014/main" id="{7828A76A-1F7F-48A5-9E09-9671FC6E9E79}"/>
              </a:ext>
            </a:extLst>
          </p:cNvPr>
          <p:cNvSpPr txBox="1"/>
          <p:nvPr/>
        </p:nvSpPr>
        <p:spPr>
          <a:xfrm>
            <a:off x="1617785" y="2769636"/>
            <a:ext cx="9161583" cy="3231654"/>
          </a:xfrm>
          <a:prstGeom prst="rect">
            <a:avLst/>
          </a:prstGeom>
          <a:noFill/>
        </p:spPr>
        <p:txBody>
          <a:bodyPr wrap="square" rtlCol="0">
            <a:spAutoFit/>
          </a:bodyPr>
          <a:lstStyle/>
          <a:p>
            <a:pPr algn="ctr"/>
            <a:endParaRPr lang="en-GB" sz="2400" dirty="0"/>
          </a:p>
          <a:p>
            <a:pPr algn="ctr"/>
            <a:r>
              <a:rPr lang="en-GB" sz="2400" dirty="0"/>
              <a:t>Do you think there might be some running around?</a:t>
            </a:r>
          </a:p>
          <a:p>
            <a:pPr algn="ctr"/>
            <a:endParaRPr lang="en-GB" sz="2400" dirty="0"/>
          </a:p>
          <a:p>
            <a:pPr algn="ctr"/>
            <a:r>
              <a:rPr lang="en-GB" sz="2400" dirty="0"/>
              <a:t>How energetic does it sound? Give it a score between 0-5</a:t>
            </a:r>
          </a:p>
          <a:p>
            <a:pPr algn="ctr"/>
            <a:endParaRPr lang="en-GB" sz="2400" dirty="0"/>
          </a:p>
          <a:p>
            <a:pPr algn="ctr"/>
            <a:r>
              <a:rPr lang="en-GB" sz="3600" b="1" dirty="0"/>
              <a:t>0   1   2   3   4   5 </a:t>
            </a:r>
          </a:p>
          <a:p>
            <a:pPr algn="ctr"/>
            <a:endParaRPr lang="en-GB" sz="2400" dirty="0"/>
          </a:p>
          <a:p>
            <a:pPr algn="ctr"/>
            <a:r>
              <a:rPr lang="en-GB" sz="2400" dirty="0"/>
              <a:t>Go to the next slide</a:t>
            </a:r>
          </a:p>
        </p:txBody>
      </p:sp>
      <p:pic>
        <p:nvPicPr>
          <p:cNvPr id="7" name="Graphic 6" descr="Confused person">
            <a:extLst>
              <a:ext uri="{FF2B5EF4-FFF2-40B4-BE49-F238E27FC236}">
                <a16:creationId xmlns:a16="http://schemas.microsoft.com/office/drawing/2014/main" id="{E56C921C-3FE3-4EE3-906B-ADAB780A18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5524" y="4362753"/>
            <a:ext cx="914400" cy="914400"/>
          </a:xfrm>
          <a:prstGeom prst="rect">
            <a:avLst/>
          </a:prstGeom>
        </p:spPr>
      </p:pic>
      <p:pic>
        <p:nvPicPr>
          <p:cNvPr id="8" name="Graphic 7" descr="Run">
            <a:extLst>
              <a:ext uri="{FF2B5EF4-FFF2-40B4-BE49-F238E27FC236}">
                <a16:creationId xmlns:a16="http://schemas.microsoft.com/office/drawing/2014/main" id="{B147FF40-1877-40E4-96F7-A1131763B2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924" y="4385463"/>
            <a:ext cx="914400" cy="914400"/>
          </a:xfrm>
          <a:prstGeom prst="rect">
            <a:avLst/>
          </a:prstGeom>
        </p:spPr>
      </p:pic>
      <p:pic>
        <p:nvPicPr>
          <p:cNvPr id="10" name="Graphic 9" descr="Line arrow Straight">
            <a:extLst>
              <a:ext uri="{FF2B5EF4-FFF2-40B4-BE49-F238E27FC236}">
                <a16:creationId xmlns:a16="http://schemas.microsoft.com/office/drawing/2014/main" id="{561A7573-0D09-497E-B0C8-57A17865BEF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380639" y="5580338"/>
            <a:ext cx="383140" cy="383140"/>
          </a:xfrm>
          <a:prstGeom prst="rect">
            <a:avLst/>
          </a:prstGeom>
        </p:spPr>
      </p:pic>
    </p:spTree>
    <p:extLst>
      <p:ext uri="{BB962C8B-B14F-4D97-AF65-F5344CB8AC3E}">
        <p14:creationId xmlns:p14="http://schemas.microsoft.com/office/powerpoint/2010/main" val="895955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n High Hockey">
            <a:hlinkClick r:id="" action="ppaction://media"/>
            <a:extLst>
              <a:ext uri="{FF2B5EF4-FFF2-40B4-BE49-F238E27FC236}">
                <a16:creationId xmlns:a16="http://schemas.microsoft.com/office/drawing/2014/main" id="{448D6CB9-5028-45C5-9442-D6B5FB4954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6791" y="5805037"/>
            <a:ext cx="609600" cy="609600"/>
          </a:xfrm>
          <a:prstGeom prst="rect">
            <a:avLst/>
          </a:prstGeom>
        </p:spPr>
      </p:pic>
      <p:pic>
        <p:nvPicPr>
          <p:cNvPr id="4" name="Graphic 3" descr="Line arrow Straight">
            <a:extLst>
              <a:ext uri="{FF2B5EF4-FFF2-40B4-BE49-F238E27FC236}">
                <a16:creationId xmlns:a16="http://schemas.microsoft.com/office/drawing/2014/main" id="{403C74BF-BFAA-4A8B-9F50-A2C269B58B9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1656391" y="5918267"/>
            <a:ext cx="383140" cy="383140"/>
          </a:xfrm>
          <a:prstGeom prst="rect">
            <a:avLst/>
          </a:prstGeom>
        </p:spPr>
      </p:pic>
      <p:pic>
        <p:nvPicPr>
          <p:cNvPr id="6" name="Picture 5">
            <a:extLst>
              <a:ext uri="{FF2B5EF4-FFF2-40B4-BE49-F238E27FC236}">
                <a16:creationId xmlns:a16="http://schemas.microsoft.com/office/drawing/2014/main" id="{D445FCFF-C65D-48A8-8F37-745DAA6A84B4}"/>
              </a:ext>
            </a:extLst>
          </p:cNvPr>
          <p:cNvPicPr>
            <a:picLocks noChangeAspect="1"/>
          </p:cNvPicPr>
          <p:nvPr/>
        </p:nvPicPr>
        <p:blipFill>
          <a:blip r:embed="rId7"/>
          <a:stretch>
            <a:fillRect/>
          </a:stretch>
        </p:blipFill>
        <p:spPr>
          <a:xfrm>
            <a:off x="152469" y="167900"/>
            <a:ext cx="8908167" cy="5941936"/>
          </a:xfrm>
          <a:prstGeom prst="rect">
            <a:avLst/>
          </a:prstGeom>
        </p:spPr>
      </p:pic>
      <p:sp>
        <p:nvSpPr>
          <p:cNvPr id="5" name="Rectangle 4">
            <a:extLst>
              <a:ext uri="{FF2B5EF4-FFF2-40B4-BE49-F238E27FC236}">
                <a16:creationId xmlns:a16="http://schemas.microsoft.com/office/drawing/2014/main" id="{3A8B8594-A2B7-4B8C-8D2A-BB7EBE2E5BD6}"/>
              </a:ext>
            </a:extLst>
          </p:cNvPr>
          <p:cNvSpPr/>
          <p:nvPr/>
        </p:nvSpPr>
        <p:spPr>
          <a:xfrm>
            <a:off x="9541691" y="4003532"/>
            <a:ext cx="2409634" cy="1569660"/>
          </a:xfrm>
          <a:prstGeom prst="rect">
            <a:avLst/>
          </a:prstGeom>
        </p:spPr>
        <p:txBody>
          <a:bodyPr wrap="none">
            <a:spAutoFit/>
          </a:bodyPr>
          <a:lstStyle/>
          <a:p>
            <a:pPr algn="ctr"/>
            <a:r>
              <a:rPr lang="en-GB" sz="4800" b="1" dirty="0"/>
              <a:t>Tin High </a:t>
            </a:r>
          </a:p>
          <a:p>
            <a:pPr algn="ctr"/>
            <a:r>
              <a:rPr lang="en-GB" sz="4800" b="1" dirty="0"/>
              <a:t>Hockey</a:t>
            </a:r>
          </a:p>
        </p:txBody>
      </p:sp>
    </p:spTree>
    <p:extLst>
      <p:ext uri="{BB962C8B-B14F-4D97-AF65-F5344CB8AC3E}">
        <p14:creationId xmlns:p14="http://schemas.microsoft.com/office/powerpoint/2010/main" val="413123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8EB725-30AD-4C6B-A5C2-7EA42067ADA7}"/>
              </a:ext>
            </a:extLst>
          </p:cNvPr>
          <p:cNvSpPr/>
          <p:nvPr/>
        </p:nvSpPr>
        <p:spPr>
          <a:xfrm>
            <a:off x="3420205" y="808096"/>
            <a:ext cx="5351590" cy="18815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95386-644C-4CF5-AE75-8E024F98D3EC}"/>
              </a:ext>
            </a:extLst>
          </p:cNvPr>
          <p:cNvSpPr txBox="1">
            <a:spLocks/>
          </p:cNvSpPr>
          <p:nvPr/>
        </p:nvSpPr>
        <p:spPr>
          <a:xfrm>
            <a:off x="3567660" y="1086092"/>
            <a:ext cx="5036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Tin High Hockey</a:t>
            </a:r>
          </a:p>
        </p:txBody>
      </p:sp>
      <p:sp>
        <p:nvSpPr>
          <p:cNvPr id="6" name="TextBox 5">
            <a:extLst>
              <a:ext uri="{FF2B5EF4-FFF2-40B4-BE49-F238E27FC236}">
                <a16:creationId xmlns:a16="http://schemas.microsoft.com/office/drawing/2014/main" id="{7828A76A-1F7F-48A5-9E09-9671FC6E9E79}"/>
              </a:ext>
            </a:extLst>
          </p:cNvPr>
          <p:cNvSpPr txBox="1"/>
          <p:nvPr/>
        </p:nvSpPr>
        <p:spPr>
          <a:xfrm>
            <a:off x="1617785" y="2769636"/>
            <a:ext cx="9161583" cy="3231654"/>
          </a:xfrm>
          <a:prstGeom prst="rect">
            <a:avLst/>
          </a:prstGeom>
          <a:noFill/>
        </p:spPr>
        <p:txBody>
          <a:bodyPr wrap="square" rtlCol="0">
            <a:spAutoFit/>
          </a:bodyPr>
          <a:lstStyle/>
          <a:p>
            <a:pPr algn="ctr"/>
            <a:endParaRPr lang="en-GB" sz="2400" dirty="0"/>
          </a:p>
          <a:p>
            <a:pPr algn="ctr"/>
            <a:r>
              <a:rPr lang="en-GB" sz="2400" dirty="0"/>
              <a:t>What equipment might you need?</a:t>
            </a:r>
          </a:p>
          <a:p>
            <a:pPr algn="ctr"/>
            <a:endParaRPr lang="en-GB" sz="2400" dirty="0"/>
          </a:p>
          <a:p>
            <a:pPr algn="ctr"/>
            <a:r>
              <a:rPr lang="en-GB" sz="2400" dirty="0"/>
              <a:t>How energetic does it sound? Give it a score between 0-5</a:t>
            </a:r>
          </a:p>
          <a:p>
            <a:pPr algn="ctr"/>
            <a:endParaRPr lang="en-GB" sz="2400" dirty="0"/>
          </a:p>
          <a:p>
            <a:pPr algn="ctr"/>
            <a:r>
              <a:rPr lang="en-GB" sz="3600" b="1" dirty="0"/>
              <a:t>0   1   2   3   4   5 </a:t>
            </a:r>
          </a:p>
          <a:p>
            <a:pPr algn="ctr"/>
            <a:endParaRPr lang="en-GB" sz="2400" dirty="0"/>
          </a:p>
          <a:p>
            <a:pPr algn="ctr"/>
            <a:r>
              <a:rPr lang="en-GB" sz="2400" dirty="0"/>
              <a:t>Go to the next slide</a:t>
            </a:r>
          </a:p>
        </p:txBody>
      </p:sp>
      <p:pic>
        <p:nvPicPr>
          <p:cNvPr id="7" name="Graphic 6" descr="Confused person">
            <a:extLst>
              <a:ext uri="{FF2B5EF4-FFF2-40B4-BE49-F238E27FC236}">
                <a16:creationId xmlns:a16="http://schemas.microsoft.com/office/drawing/2014/main" id="{E56C921C-3FE3-4EE3-906B-ADAB780A18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5524" y="4362753"/>
            <a:ext cx="914400" cy="914400"/>
          </a:xfrm>
          <a:prstGeom prst="rect">
            <a:avLst/>
          </a:prstGeom>
        </p:spPr>
      </p:pic>
      <p:pic>
        <p:nvPicPr>
          <p:cNvPr id="8" name="Graphic 7" descr="Run">
            <a:extLst>
              <a:ext uri="{FF2B5EF4-FFF2-40B4-BE49-F238E27FC236}">
                <a16:creationId xmlns:a16="http://schemas.microsoft.com/office/drawing/2014/main" id="{B147FF40-1877-40E4-96F7-A1131763B2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924" y="4385463"/>
            <a:ext cx="914400" cy="914400"/>
          </a:xfrm>
          <a:prstGeom prst="rect">
            <a:avLst/>
          </a:prstGeom>
        </p:spPr>
      </p:pic>
      <p:pic>
        <p:nvPicPr>
          <p:cNvPr id="10" name="Graphic 9" descr="Line arrow Straight">
            <a:extLst>
              <a:ext uri="{FF2B5EF4-FFF2-40B4-BE49-F238E27FC236}">
                <a16:creationId xmlns:a16="http://schemas.microsoft.com/office/drawing/2014/main" id="{C2139F14-1B8A-424E-88A4-3B2C7788E2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380639" y="5543894"/>
            <a:ext cx="383140" cy="383140"/>
          </a:xfrm>
          <a:prstGeom prst="rect">
            <a:avLst/>
          </a:prstGeom>
        </p:spPr>
      </p:pic>
    </p:spTree>
    <p:extLst>
      <p:ext uri="{BB962C8B-B14F-4D97-AF65-F5344CB8AC3E}">
        <p14:creationId xmlns:p14="http://schemas.microsoft.com/office/powerpoint/2010/main" val="2699241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tchi-Ker-Bum">
            <a:hlinkClick r:id="" action="ppaction://media"/>
            <a:extLst>
              <a:ext uri="{FF2B5EF4-FFF2-40B4-BE49-F238E27FC236}">
                <a16:creationId xmlns:a16="http://schemas.microsoft.com/office/drawing/2014/main" id="{E3DCCEFA-72E7-4EBB-9F09-CCA97A90D5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6791" y="5805036"/>
            <a:ext cx="609600" cy="609600"/>
          </a:xfrm>
          <a:prstGeom prst="rect">
            <a:avLst/>
          </a:prstGeom>
        </p:spPr>
      </p:pic>
      <p:pic>
        <p:nvPicPr>
          <p:cNvPr id="9" name="Graphic 8" descr="Line arrow Straight">
            <a:extLst>
              <a:ext uri="{FF2B5EF4-FFF2-40B4-BE49-F238E27FC236}">
                <a16:creationId xmlns:a16="http://schemas.microsoft.com/office/drawing/2014/main" id="{D44E5FF3-288C-4ABE-91AA-EE60762382B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1656391" y="5918267"/>
            <a:ext cx="383140" cy="383140"/>
          </a:xfrm>
          <a:prstGeom prst="rect">
            <a:avLst/>
          </a:prstGeom>
        </p:spPr>
      </p:pic>
      <p:pic>
        <p:nvPicPr>
          <p:cNvPr id="2" name="Picture 1">
            <a:extLst>
              <a:ext uri="{FF2B5EF4-FFF2-40B4-BE49-F238E27FC236}">
                <a16:creationId xmlns:a16="http://schemas.microsoft.com/office/drawing/2014/main" id="{1A2B2C2D-19AE-4034-8965-C4FE62F14E29}"/>
              </a:ext>
            </a:extLst>
          </p:cNvPr>
          <p:cNvPicPr>
            <a:picLocks noChangeAspect="1"/>
          </p:cNvPicPr>
          <p:nvPr/>
        </p:nvPicPr>
        <p:blipFill>
          <a:blip r:embed="rId7"/>
          <a:stretch>
            <a:fillRect/>
          </a:stretch>
        </p:blipFill>
        <p:spPr>
          <a:xfrm>
            <a:off x="3013022" y="181835"/>
            <a:ext cx="4824669" cy="6494330"/>
          </a:xfrm>
          <a:prstGeom prst="rect">
            <a:avLst/>
          </a:prstGeom>
        </p:spPr>
      </p:pic>
      <p:sp>
        <p:nvSpPr>
          <p:cNvPr id="4" name="Rectangle 3">
            <a:extLst>
              <a:ext uri="{FF2B5EF4-FFF2-40B4-BE49-F238E27FC236}">
                <a16:creationId xmlns:a16="http://schemas.microsoft.com/office/drawing/2014/main" id="{6D469A5B-63E9-4899-936E-597471E897F3}"/>
              </a:ext>
            </a:extLst>
          </p:cNvPr>
          <p:cNvSpPr/>
          <p:nvPr/>
        </p:nvSpPr>
        <p:spPr>
          <a:xfrm>
            <a:off x="8412568" y="4548093"/>
            <a:ext cx="3779432" cy="800219"/>
          </a:xfrm>
          <a:prstGeom prst="rect">
            <a:avLst/>
          </a:prstGeom>
        </p:spPr>
        <p:txBody>
          <a:bodyPr wrap="none">
            <a:spAutoFit/>
          </a:bodyPr>
          <a:lstStyle/>
          <a:p>
            <a:pPr algn="ctr"/>
            <a:r>
              <a:rPr lang="en-GB" sz="4600" b="1" dirty="0" err="1"/>
              <a:t>Utchi</a:t>
            </a:r>
            <a:r>
              <a:rPr lang="en-GB" sz="4600" b="1" dirty="0"/>
              <a:t>-Ker-Bum</a:t>
            </a:r>
          </a:p>
        </p:txBody>
      </p:sp>
    </p:spTree>
    <p:extLst>
      <p:ext uri="{BB962C8B-B14F-4D97-AF65-F5344CB8AC3E}">
        <p14:creationId xmlns:p14="http://schemas.microsoft.com/office/powerpoint/2010/main" val="20835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8EB725-30AD-4C6B-A5C2-7EA42067ADA7}"/>
              </a:ext>
            </a:extLst>
          </p:cNvPr>
          <p:cNvSpPr/>
          <p:nvPr/>
        </p:nvSpPr>
        <p:spPr>
          <a:xfrm>
            <a:off x="3420205" y="808096"/>
            <a:ext cx="5351590" cy="18815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95386-644C-4CF5-AE75-8E024F98D3EC}"/>
              </a:ext>
            </a:extLst>
          </p:cNvPr>
          <p:cNvSpPr txBox="1">
            <a:spLocks/>
          </p:cNvSpPr>
          <p:nvPr/>
        </p:nvSpPr>
        <p:spPr>
          <a:xfrm>
            <a:off x="3567660" y="1086092"/>
            <a:ext cx="5036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err="1"/>
              <a:t>Utchi</a:t>
            </a:r>
            <a:r>
              <a:rPr lang="en-GB" sz="5400" b="1" dirty="0"/>
              <a:t>-Ker-Bum</a:t>
            </a:r>
          </a:p>
        </p:txBody>
      </p:sp>
      <p:sp>
        <p:nvSpPr>
          <p:cNvPr id="6" name="TextBox 5">
            <a:extLst>
              <a:ext uri="{FF2B5EF4-FFF2-40B4-BE49-F238E27FC236}">
                <a16:creationId xmlns:a16="http://schemas.microsoft.com/office/drawing/2014/main" id="{7828A76A-1F7F-48A5-9E09-9671FC6E9E79}"/>
              </a:ext>
            </a:extLst>
          </p:cNvPr>
          <p:cNvSpPr txBox="1"/>
          <p:nvPr/>
        </p:nvSpPr>
        <p:spPr>
          <a:xfrm>
            <a:off x="1617785" y="2769636"/>
            <a:ext cx="9161583" cy="3231654"/>
          </a:xfrm>
          <a:prstGeom prst="rect">
            <a:avLst/>
          </a:prstGeom>
          <a:noFill/>
        </p:spPr>
        <p:txBody>
          <a:bodyPr wrap="square" rtlCol="0">
            <a:spAutoFit/>
          </a:bodyPr>
          <a:lstStyle/>
          <a:p>
            <a:pPr algn="ctr"/>
            <a:endParaRPr lang="en-GB" sz="2400" dirty="0"/>
          </a:p>
          <a:p>
            <a:pPr algn="ctr"/>
            <a:r>
              <a:rPr lang="en-GB" sz="2400" dirty="0"/>
              <a:t>Does this sound like a team game?</a:t>
            </a:r>
          </a:p>
          <a:p>
            <a:pPr algn="ctr"/>
            <a:endParaRPr lang="en-GB" sz="2400" dirty="0"/>
          </a:p>
          <a:p>
            <a:pPr algn="ctr"/>
            <a:r>
              <a:rPr lang="en-GB" sz="2400" dirty="0"/>
              <a:t>How energetic does it sound? Give it a score between 0-5</a:t>
            </a:r>
          </a:p>
          <a:p>
            <a:pPr algn="ctr"/>
            <a:endParaRPr lang="en-GB" sz="2400" dirty="0"/>
          </a:p>
          <a:p>
            <a:pPr algn="ctr"/>
            <a:r>
              <a:rPr lang="en-GB" sz="3600" b="1" dirty="0"/>
              <a:t>0   1   2   3   4   5 </a:t>
            </a:r>
          </a:p>
          <a:p>
            <a:pPr algn="ctr"/>
            <a:endParaRPr lang="en-GB" sz="2400" dirty="0"/>
          </a:p>
          <a:p>
            <a:pPr algn="ctr"/>
            <a:r>
              <a:rPr lang="en-GB" sz="2400" dirty="0"/>
              <a:t>Go to the next slide</a:t>
            </a:r>
          </a:p>
        </p:txBody>
      </p:sp>
      <p:pic>
        <p:nvPicPr>
          <p:cNvPr id="7" name="Graphic 6" descr="Confused person">
            <a:extLst>
              <a:ext uri="{FF2B5EF4-FFF2-40B4-BE49-F238E27FC236}">
                <a16:creationId xmlns:a16="http://schemas.microsoft.com/office/drawing/2014/main" id="{E56C921C-3FE3-4EE3-906B-ADAB780A18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5524" y="4362753"/>
            <a:ext cx="914400" cy="914400"/>
          </a:xfrm>
          <a:prstGeom prst="rect">
            <a:avLst/>
          </a:prstGeom>
        </p:spPr>
      </p:pic>
      <p:pic>
        <p:nvPicPr>
          <p:cNvPr id="8" name="Graphic 7" descr="Run">
            <a:extLst>
              <a:ext uri="{FF2B5EF4-FFF2-40B4-BE49-F238E27FC236}">
                <a16:creationId xmlns:a16="http://schemas.microsoft.com/office/drawing/2014/main" id="{B147FF40-1877-40E4-96F7-A1131763B2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924" y="4385463"/>
            <a:ext cx="914400" cy="914400"/>
          </a:xfrm>
          <a:prstGeom prst="rect">
            <a:avLst/>
          </a:prstGeom>
        </p:spPr>
      </p:pic>
      <p:pic>
        <p:nvPicPr>
          <p:cNvPr id="10" name="Graphic 9" descr="Line arrow Straight">
            <a:extLst>
              <a:ext uri="{FF2B5EF4-FFF2-40B4-BE49-F238E27FC236}">
                <a16:creationId xmlns:a16="http://schemas.microsoft.com/office/drawing/2014/main" id="{7CE09320-ADE0-443C-8E5E-561663DDED2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506784" y="5618150"/>
            <a:ext cx="383140" cy="383140"/>
          </a:xfrm>
          <a:prstGeom prst="rect">
            <a:avLst/>
          </a:prstGeom>
        </p:spPr>
      </p:pic>
    </p:spTree>
    <p:extLst>
      <p:ext uri="{BB962C8B-B14F-4D97-AF65-F5344CB8AC3E}">
        <p14:creationId xmlns:p14="http://schemas.microsoft.com/office/powerpoint/2010/main" val="2648180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n-a-lurkey">
            <a:hlinkClick r:id="" action="ppaction://media"/>
            <a:extLst>
              <a:ext uri="{FF2B5EF4-FFF2-40B4-BE49-F238E27FC236}">
                <a16:creationId xmlns:a16="http://schemas.microsoft.com/office/drawing/2014/main" id="{E00277D8-7BD5-4B75-A038-569E8921C9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3351" y="5824056"/>
            <a:ext cx="609600" cy="609600"/>
          </a:xfrm>
          <a:prstGeom prst="rect">
            <a:avLst/>
          </a:prstGeom>
        </p:spPr>
      </p:pic>
      <p:pic>
        <p:nvPicPr>
          <p:cNvPr id="4" name="Graphic 3" descr="Line arrow Straight">
            <a:extLst>
              <a:ext uri="{FF2B5EF4-FFF2-40B4-BE49-F238E27FC236}">
                <a16:creationId xmlns:a16="http://schemas.microsoft.com/office/drawing/2014/main" id="{810E446F-ADC7-49C9-9F02-782C9CE586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1656391" y="5918267"/>
            <a:ext cx="383140" cy="383140"/>
          </a:xfrm>
          <a:prstGeom prst="rect">
            <a:avLst/>
          </a:prstGeom>
        </p:spPr>
      </p:pic>
      <p:sp>
        <p:nvSpPr>
          <p:cNvPr id="5" name="Rectangle 4">
            <a:extLst>
              <a:ext uri="{FF2B5EF4-FFF2-40B4-BE49-F238E27FC236}">
                <a16:creationId xmlns:a16="http://schemas.microsoft.com/office/drawing/2014/main" id="{54102A3F-E791-40B0-B4FC-23BAD598AD73}"/>
              </a:ext>
            </a:extLst>
          </p:cNvPr>
          <p:cNvSpPr/>
          <p:nvPr/>
        </p:nvSpPr>
        <p:spPr>
          <a:xfrm>
            <a:off x="9099303" y="4413567"/>
            <a:ext cx="2940228" cy="830997"/>
          </a:xfrm>
          <a:prstGeom prst="rect">
            <a:avLst/>
          </a:prstGeom>
        </p:spPr>
        <p:txBody>
          <a:bodyPr wrap="none">
            <a:spAutoFit/>
          </a:bodyPr>
          <a:lstStyle/>
          <a:p>
            <a:pPr algn="ctr"/>
            <a:r>
              <a:rPr lang="en-GB" sz="4800" b="1" dirty="0"/>
              <a:t>Tin-a-</a:t>
            </a:r>
            <a:r>
              <a:rPr lang="en-GB" sz="4800" b="1" dirty="0" err="1"/>
              <a:t>lurky</a:t>
            </a:r>
            <a:endParaRPr lang="en-GB" sz="4800" b="1" dirty="0"/>
          </a:p>
        </p:txBody>
      </p:sp>
      <p:pic>
        <p:nvPicPr>
          <p:cNvPr id="6" name="Picture 5">
            <a:extLst>
              <a:ext uri="{FF2B5EF4-FFF2-40B4-BE49-F238E27FC236}">
                <a16:creationId xmlns:a16="http://schemas.microsoft.com/office/drawing/2014/main" id="{1D26AF3B-DA11-4691-BB96-C62C780A16D7}"/>
              </a:ext>
            </a:extLst>
          </p:cNvPr>
          <p:cNvPicPr>
            <a:picLocks noChangeAspect="1"/>
          </p:cNvPicPr>
          <p:nvPr/>
        </p:nvPicPr>
        <p:blipFill>
          <a:blip r:embed="rId7"/>
          <a:stretch>
            <a:fillRect/>
          </a:stretch>
        </p:blipFill>
        <p:spPr>
          <a:xfrm>
            <a:off x="2968356" y="437097"/>
            <a:ext cx="6130947" cy="5983806"/>
          </a:xfrm>
          <a:prstGeom prst="rect">
            <a:avLst/>
          </a:prstGeom>
        </p:spPr>
      </p:pic>
    </p:spTree>
    <p:extLst>
      <p:ext uri="{BB962C8B-B14F-4D97-AF65-F5344CB8AC3E}">
        <p14:creationId xmlns:p14="http://schemas.microsoft.com/office/powerpoint/2010/main" val="250834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8EB725-30AD-4C6B-A5C2-7EA42067ADA7}"/>
              </a:ext>
            </a:extLst>
          </p:cNvPr>
          <p:cNvSpPr/>
          <p:nvPr/>
        </p:nvSpPr>
        <p:spPr>
          <a:xfrm>
            <a:off x="3420205" y="808096"/>
            <a:ext cx="5351590" cy="18815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95386-644C-4CF5-AE75-8E024F98D3EC}"/>
              </a:ext>
            </a:extLst>
          </p:cNvPr>
          <p:cNvSpPr txBox="1">
            <a:spLocks/>
          </p:cNvSpPr>
          <p:nvPr/>
        </p:nvSpPr>
        <p:spPr>
          <a:xfrm>
            <a:off x="3567660" y="1086092"/>
            <a:ext cx="5036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Tin-a-</a:t>
            </a:r>
            <a:r>
              <a:rPr lang="en-GB" sz="5400" b="1" dirty="0" err="1"/>
              <a:t>lurky</a:t>
            </a:r>
            <a:endParaRPr lang="en-GB" sz="5400" b="1" dirty="0"/>
          </a:p>
        </p:txBody>
      </p:sp>
      <p:sp>
        <p:nvSpPr>
          <p:cNvPr id="6" name="TextBox 5">
            <a:extLst>
              <a:ext uri="{FF2B5EF4-FFF2-40B4-BE49-F238E27FC236}">
                <a16:creationId xmlns:a16="http://schemas.microsoft.com/office/drawing/2014/main" id="{7828A76A-1F7F-48A5-9E09-9671FC6E9E79}"/>
              </a:ext>
            </a:extLst>
          </p:cNvPr>
          <p:cNvSpPr txBox="1"/>
          <p:nvPr/>
        </p:nvSpPr>
        <p:spPr>
          <a:xfrm>
            <a:off x="1617785" y="2769636"/>
            <a:ext cx="9161583" cy="3231654"/>
          </a:xfrm>
          <a:prstGeom prst="rect">
            <a:avLst/>
          </a:prstGeom>
          <a:noFill/>
        </p:spPr>
        <p:txBody>
          <a:bodyPr wrap="square" rtlCol="0">
            <a:spAutoFit/>
          </a:bodyPr>
          <a:lstStyle/>
          <a:p>
            <a:pPr algn="ctr"/>
            <a:endParaRPr lang="en-GB" sz="2400" dirty="0"/>
          </a:p>
          <a:p>
            <a:pPr algn="ctr"/>
            <a:r>
              <a:rPr lang="en-GB" sz="2400" dirty="0"/>
              <a:t>What equipment might you need?</a:t>
            </a:r>
          </a:p>
          <a:p>
            <a:pPr algn="ctr"/>
            <a:endParaRPr lang="en-GB" sz="2400" dirty="0"/>
          </a:p>
          <a:p>
            <a:pPr algn="ctr"/>
            <a:r>
              <a:rPr lang="en-GB" sz="2400" dirty="0"/>
              <a:t>How energetic does it sound? Give it a score between 0-5</a:t>
            </a:r>
          </a:p>
          <a:p>
            <a:pPr algn="ctr"/>
            <a:endParaRPr lang="en-GB" sz="2400" dirty="0"/>
          </a:p>
          <a:p>
            <a:pPr algn="ctr"/>
            <a:r>
              <a:rPr lang="en-GB" sz="3600" b="1" dirty="0"/>
              <a:t>0   1   2   3   4   5 </a:t>
            </a:r>
          </a:p>
          <a:p>
            <a:pPr algn="ctr"/>
            <a:endParaRPr lang="en-GB" sz="2400" dirty="0"/>
          </a:p>
          <a:p>
            <a:pPr algn="ctr"/>
            <a:r>
              <a:rPr lang="en-GB" sz="2400" dirty="0"/>
              <a:t>Go to the next slide</a:t>
            </a:r>
          </a:p>
        </p:txBody>
      </p:sp>
      <p:pic>
        <p:nvPicPr>
          <p:cNvPr id="7" name="Graphic 6" descr="Confused person">
            <a:extLst>
              <a:ext uri="{FF2B5EF4-FFF2-40B4-BE49-F238E27FC236}">
                <a16:creationId xmlns:a16="http://schemas.microsoft.com/office/drawing/2014/main" id="{E56C921C-3FE3-4EE3-906B-ADAB780A18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5524" y="4362753"/>
            <a:ext cx="914400" cy="914400"/>
          </a:xfrm>
          <a:prstGeom prst="rect">
            <a:avLst/>
          </a:prstGeom>
        </p:spPr>
      </p:pic>
      <p:pic>
        <p:nvPicPr>
          <p:cNvPr id="8" name="Graphic 7" descr="Run">
            <a:extLst>
              <a:ext uri="{FF2B5EF4-FFF2-40B4-BE49-F238E27FC236}">
                <a16:creationId xmlns:a16="http://schemas.microsoft.com/office/drawing/2014/main" id="{B147FF40-1877-40E4-96F7-A1131763B2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924" y="4385463"/>
            <a:ext cx="914400" cy="914400"/>
          </a:xfrm>
          <a:prstGeom prst="rect">
            <a:avLst/>
          </a:prstGeom>
        </p:spPr>
      </p:pic>
      <p:pic>
        <p:nvPicPr>
          <p:cNvPr id="10" name="Graphic 9" descr="Line arrow Straight">
            <a:extLst>
              <a:ext uri="{FF2B5EF4-FFF2-40B4-BE49-F238E27FC236}">
                <a16:creationId xmlns:a16="http://schemas.microsoft.com/office/drawing/2014/main" id="{A1C5C20A-E285-4805-994B-3DE1B687CD8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395629" y="5618150"/>
            <a:ext cx="383140" cy="383140"/>
          </a:xfrm>
          <a:prstGeom prst="rect">
            <a:avLst/>
          </a:prstGeom>
        </p:spPr>
      </p:pic>
    </p:spTree>
    <p:extLst>
      <p:ext uri="{BB962C8B-B14F-4D97-AF65-F5344CB8AC3E}">
        <p14:creationId xmlns:p14="http://schemas.microsoft.com/office/powerpoint/2010/main" val="769432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984CD3-9EDA-4136-BF4C-58CAD0C7DF6B}"/>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99377" y="172902"/>
            <a:ext cx="8694370" cy="6307954"/>
          </a:xfrm>
        </p:spPr>
      </p:pic>
      <p:pic>
        <p:nvPicPr>
          <p:cNvPr id="6" name="Spirit rapping">
            <a:hlinkClick r:id="" action="ppaction://media"/>
            <a:extLst>
              <a:ext uri="{FF2B5EF4-FFF2-40B4-BE49-F238E27FC236}">
                <a16:creationId xmlns:a16="http://schemas.microsoft.com/office/drawing/2014/main" id="{A9B44056-7E4A-4128-99E7-7ED2AB3A9A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5740" y="5984486"/>
            <a:ext cx="609600" cy="609600"/>
          </a:xfrm>
          <a:prstGeom prst="rect">
            <a:avLst/>
          </a:prstGeom>
        </p:spPr>
      </p:pic>
      <p:pic>
        <p:nvPicPr>
          <p:cNvPr id="8" name="Graphic 7" descr="Line arrow Straight">
            <a:extLst>
              <a:ext uri="{FF2B5EF4-FFF2-40B4-BE49-F238E27FC236}">
                <a16:creationId xmlns:a16="http://schemas.microsoft.com/office/drawing/2014/main" id="{905FDAB5-DDC3-4ED0-8DD9-16765691FD8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1714415" y="6097716"/>
            <a:ext cx="383140" cy="383140"/>
          </a:xfrm>
          <a:prstGeom prst="rect">
            <a:avLst/>
          </a:prstGeom>
        </p:spPr>
      </p:pic>
      <p:sp>
        <p:nvSpPr>
          <p:cNvPr id="2" name="Rectangle 1">
            <a:extLst>
              <a:ext uri="{FF2B5EF4-FFF2-40B4-BE49-F238E27FC236}">
                <a16:creationId xmlns:a16="http://schemas.microsoft.com/office/drawing/2014/main" id="{7E913460-FA60-417B-9A39-8329062B1D76}"/>
              </a:ext>
            </a:extLst>
          </p:cNvPr>
          <p:cNvSpPr/>
          <p:nvPr/>
        </p:nvSpPr>
        <p:spPr>
          <a:xfrm>
            <a:off x="8464982" y="4863272"/>
            <a:ext cx="4117245" cy="769441"/>
          </a:xfrm>
          <a:prstGeom prst="rect">
            <a:avLst/>
          </a:prstGeom>
        </p:spPr>
        <p:txBody>
          <a:bodyPr wrap="square">
            <a:spAutoFit/>
          </a:bodyPr>
          <a:lstStyle/>
          <a:p>
            <a:pPr algn="ctr"/>
            <a:r>
              <a:rPr lang="en-GB" sz="4400" b="1" dirty="0"/>
              <a:t>Spirit rapping </a:t>
            </a:r>
          </a:p>
        </p:txBody>
      </p:sp>
    </p:spTree>
    <p:extLst>
      <p:ext uri="{BB962C8B-B14F-4D97-AF65-F5344CB8AC3E}">
        <p14:creationId xmlns:p14="http://schemas.microsoft.com/office/powerpoint/2010/main" val="427164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533B3-A0A7-460C-B13A-F9EC237C91DA}"/>
              </a:ext>
            </a:extLst>
          </p:cNvPr>
          <p:cNvSpPr>
            <a:spLocks noGrp="1"/>
          </p:cNvSpPr>
          <p:nvPr>
            <p:ph type="title"/>
          </p:nvPr>
        </p:nvSpPr>
        <p:spPr/>
        <p:txBody>
          <a:bodyPr/>
          <a:lstStyle/>
          <a:p>
            <a:pPr algn="ctr"/>
            <a:r>
              <a:rPr lang="en-GB" b="1" dirty="0"/>
              <a:t>Had you ever heard of these games?</a:t>
            </a:r>
          </a:p>
        </p:txBody>
      </p:sp>
      <p:sp>
        <p:nvSpPr>
          <p:cNvPr id="3" name="Content Placeholder 2">
            <a:extLst>
              <a:ext uri="{FF2B5EF4-FFF2-40B4-BE49-F238E27FC236}">
                <a16:creationId xmlns:a16="http://schemas.microsoft.com/office/drawing/2014/main" id="{034A90AD-A6A4-4F04-AC33-6FD7F8445EBB}"/>
              </a:ext>
            </a:extLst>
          </p:cNvPr>
          <p:cNvSpPr>
            <a:spLocks noGrp="1"/>
          </p:cNvSpPr>
          <p:nvPr>
            <p:ph idx="1"/>
          </p:nvPr>
        </p:nvSpPr>
        <p:spPr>
          <a:xfrm>
            <a:off x="838200" y="2353455"/>
            <a:ext cx="10515600" cy="3823507"/>
          </a:xfrm>
        </p:spPr>
        <p:txBody>
          <a:bodyPr>
            <a:normAutofit fontScale="92500" lnSpcReduction="20000"/>
          </a:bodyPr>
          <a:lstStyle/>
          <a:p>
            <a:r>
              <a:rPr lang="en-GB" dirty="0"/>
              <a:t>Which was your favourite name?</a:t>
            </a:r>
          </a:p>
          <a:p>
            <a:endParaRPr lang="en-GB" dirty="0"/>
          </a:p>
          <a:p>
            <a:r>
              <a:rPr lang="en-GB" dirty="0"/>
              <a:t>Which game was the most energetic?</a:t>
            </a:r>
          </a:p>
          <a:p>
            <a:endParaRPr lang="en-GB" dirty="0"/>
          </a:p>
          <a:p>
            <a:r>
              <a:rPr lang="en-GB" dirty="0"/>
              <a:t>Which game was the least energetic?</a:t>
            </a:r>
          </a:p>
          <a:p>
            <a:endParaRPr lang="en-GB" dirty="0"/>
          </a:p>
          <a:p>
            <a:r>
              <a:rPr lang="en-GB" dirty="0"/>
              <a:t>Did you play any similar games when you were a child?</a:t>
            </a:r>
          </a:p>
          <a:p>
            <a:endParaRPr lang="en-GB" dirty="0"/>
          </a:p>
          <a:p>
            <a:r>
              <a:rPr lang="en-GB" dirty="0"/>
              <a:t>What are the names of the games that you played?</a:t>
            </a:r>
          </a:p>
          <a:p>
            <a:endParaRPr lang="en-GB" dirty="0"/>
          </a:p>
        </p:txBody>
      </p:sp>
    </p:spTree>
    <p:extLst>
      <p:ext uri="{BB962C8B-B14F-4D97-AF65-F5344CB8AC3E}">
        <p14:creationId xmlns:p14="http://schemas.microsoft.com/office/powerpoint/2010/main" val="544173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1C181B-B879-48EF-AEC5-F2A1C1C4A8DE}"/>
              </a:ext>
            </a:extLst>
          </p:cNvPr>
          <p:cNvSpPr/>
          <p:nvPr/>
        </p:nvSpPr>
        <p:spPr>
          <a:xfrm>
            <a:off x="889608" y="563010"/>
            <a:ext cx="10638693" cy="4382866"/>
          </a:xfrm>
          <a:prstGeom prst="rect">
            <a:avLst/>
          </a:prstGeom>
        </p:spPr>
        <p:txBody>
          <a:bodyPr wrap="square">
            <a:spAutoFit/>
          </a:bodyPr>
          <a:lstStyle/>
          <a:p>
            <a:pPr>
              <a:lnSpc>
                <a:spcPct val="107000"/>
              </a:lnSpc>
              <a:spcAft>
                <a:spcPts val="800"/>
              </a:spcAft>
            </a:pPr>
            <a:r>
              <a:rPr lang="en-GB" sz="2800" b="1" dirty="0">
                <a:latin typeface="Calibri" panose="020F0502020204030204" pitchFamily="34" charset="0"/>
                <a:ea typeface="Times New Roman" panose="02020603050405020304" pitchFamily="18" charset="0"/>
                <a:cs typeface="Times New Roman" panose="02020603050405020304" pitchFamily="18" charset="0"/>
              </a:rPr>
              <a:t>Unlocking Our Sound Heritage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Times New Roman" panose="02020603050405020304" pitchFamily="18" charset="0"/>
                <a:cs typeface="Times New Roman" panose="02020603050405020304" pitchFamily="18" charset="0"/>
              </a:rPr>
              <a:t>“</a:t>
            </a:r>
            <a:r>
              <a:rPr lang="en-GB" i="1" dirty="0">
                <a:latin typeface="Calibri" panose="020F0502020204030204" pitchFamily="34" charset="0"/>
                <a:ea typeface="Times New Roman" panose="02020603050405020304" pitchFamily="18" charset="0"/>
                <a:cs typeface="Times New Roman" panose="02020603050405020304" pitchFamily="18" charset="0"/>
              </a:rPr>
              <a:t>Sound collections are under threat, both from physical degradation, and as the means of playing such sounds disappear from production. Professional consensus internationally is that we have approximately 15 years in which to save many of our sound collections through digitisation, before they become unreadable and are effectively lost</a:t>
            </a:r>
            <a:r>
              <a:rPr lang="en-GB" dirty="0">
                <a:latin typeface="Calibri" panose="020F0502020204030204" pitchFamily="34" charset="0"/>
                <a:ea typeface="Times New Roman" panose="02020603050405020304" pitchFamily="18" charset="0"/>
                <a:cs typeface="Times New Roman" panose="02020603050405020304" pitchFamily="18" charset="0"/>
              </a:rPr>
              <a:t>.” - </a:t>
            </a:r>
            <a:r>
              <a:rPr lang="en-GB" b="1" dirty="0">
                <a:latin typeface="Calibri" panose="020F0502020204030204" pitchFamily="34" charset="0"/>
                <a:ea typeface="Times New Roman" panose="02020603050405020304" pitchFamily="18" charset="0"/>
                <a:cs typeface="Times New Roman" panose="02020603050405020304" pitchFamily="18" charset="0"/>
              </a:rPr>
              <a:t>Will Prentice, British Library</a:t>
            </a:r>
            <a:endParaRPr lang="en-GB"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Times New Roman" panose="02020603050405020304" pitchFamily="18" charset="0"/>
                <a:cs typeface="Times New Roman" panose="02020603050405020304" pitchFamily="18" charset="0"/>
              </a:rPr>
              <a:t>The University of Leicester is one of ten regional hubs across the UK to join the British Library’s </a:t>
            </a:r>
            <a:r>
              <a:rPr lang="en-GB"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2" tooltip="Opens in a new tab"/>
              </a:rPr>
              <a:t>Unlocking Our Sound Heritage</a:t>
            </a:r>
            <a:r>
              <a:rPr lang="en-GB" dirty="0">
                <a:latin typeface="Calibri" panose="020F0502020204030204" pitchFamily="34" charset="0"/>
                <a:ea typeface="Times New Roman" panose="02020603050405020304" pitchFamily="18" charset="0"/>
                <a:cs typeface="Times New Roman" panose="02020603050405020304" pitchFamily="18" charset="0"/>
              </a:rPr>
              <a:t> project, funded by the Heritage Lottery Fund (HLF). This ambitious project is part of the wider </a:t>
            </a:r>
            <a:r>
              <a:rPr lang="en-GB"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3" tooltip="Opens in a new tab"/>
              </a:rPr>
              <a:t>Save Our Sounds</a:t>
            </a:r>
            <a:r>
              <a:rPr lang="en-GB" dirty="0">
                <a:latin typeface="Calibri" panose="020F0502020204030204" pitchFamily="34" charset="0"/>
                <a:ea typeface="Times New Roman" panose="02020603050405020304" pitchFamily="18" charset="0"/>
                <a:cs typeface="Times New Roman" panose="02020603050405020304" pitchFamily="18" charset="0"/>
              </a:rPr>
              <a:t> programme, which aims to:</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dirty="0">
                <a:latin typeface="Calibri" panose="020F0502020204030204" pitchFamily="34" charset="0"/>
                <a:ea typeface="Times New Roman" panose="02020603050405020304" pitchFamily="18" charset="0"/>
                <a:cs typeface="Times New Roman" panose="02020603050405020304" pitchFamily="18" charset="0"/>
              </a:rPr>
              <a:t>Digitally preserve almost half a million rare and at-risk sound recordings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dirty="0">
                <a:latin typeface="Calibri" panose="020F0502020204030204" pitchFamily="34" charset="0"/>
                <a:ea typeface="Times New Roman" panose="02020603050405020304" pitchFamily="18" charset="0"/>
                <a:cs typeface="Times New Roman" panose="02020603050405020304" pitchFamily="18" charset="0"/>
              </a:rPr>
              <a:t>Establish a network of audio preservation centres across the UK</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dirty="0">
                <a:latin typeface="Calibri" panose="020F0502020204030204" pitchFamily="34" charset="0"/>
                <a:ea typeface="Times New Roman" panose="02020603050405020304" pitchFamily="18" charset="0"/>
                <a:cs typeface="Times New Roman" panose="02020603050405020304" pitchFamily="18" charset="0"/>
              </a:rPr>
              <a:t>Engage more people with the value of sound recordings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895ED0-1C2C-432D-8278-1ADDD05412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9608" y="5385977"/>
            <a:ext cx="561038" cy="1094929"/>
          </a:xfrm>
          <a:prstGeom prst="rect">
            <a:avLst/>
          </a:prstGeom>
        </p:spPr>
      </p:pic>
      <p:pic>
        <p:nvPicPr>
          <p:cNvPr id="5" name="Picture 4">
            <a:extLst>
              <a:ext uri="{FF2B5EF4-FFF2-40B4-BE49-F238E27FC236}">
                <a16:creationId xmlns:a16="http://schemas.microsoft.com/office/drawing/2014/main" id="{E2782ACF-34EA-4BB0-AAB8-647AF165DF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7505" y="5385977"/>
            <a:ext cx="1607883" cy="614507"/>
          </a:xfrm>
          <a:prstGeom prst="rect">
            <a:avLst/>
          </a:prstGeom>
        </p:spPr>
      </p:pic>
      <p:pic>
        <p:nvPicPr>
          <p:cNvPr id="6" name="Picture 5">
            <a:extLst>
              <a:ext uri="{FF2B5EF4-FFF2-40B4-BE49-F238E27FC236}">
                <a16:creationId xmlns:a16="http://schemas.microsoft.com/office/drawing/2014/main" id="{D35587E1-8857-4178-A400-600B6D8B46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21865" y="5385977"/>
            <a:ext cx="2297671" cy="614507"/>
          </a:xfrm>
          <a:prstGeom prst="rect">
            <a:avLst/>
          </a:prstGeom>
        </p:spPr>
      </p:pic>
      <p:pic>
        <p:nvPicPr>
          <p:cNvPr id="7" name="Picture 6">
            <a:extLst>
              <a:ext uri="{FF2B5EF4-FFF2-40B4-BE49-F238E27FC236}">
                <a16:creationId xmlns:a16="http://schemas.microsoft.com/office/drawing/2014/main" id="{4A558585-94A7-497F-A1EE-795F872586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31023" y="5397979"/>
            <a:ext cx="1607883" cy="609198"/>
          </a:xfrm>
          <a:prstGeom prst="rect">
            <a:avLst/>
          </a:prstGeom>
        </p:spPr>
      </p:pic>
      <p:pic>
        <p:nvPicPr>
          <p:cNvPr id="8" name="Picture 7">
            <a:extLst>
              <a:ext uri="{FF2B5EF4-FFF2-40B4-BE49-F238E27FC236}">
                <a16:creationId xmlns:a16="http://schemas.microsoft.com/office/drawing/2014/main" id="{0688158B-F459-4BA9-BFE0-CBA3F51DBD38}"/>
              </a:ext>
            </a:extLst>
          </p:cNvPr>
          <p:cNvPicPr>
            <a:picLocks noChangeAspect="1"/>
          </p:cNvPicPr>
          <p:nvPr/>
        </p:nvPicPr>
        <p:blipFill>
          <a:blip r:embed="rId8"/>
          <a:stretch>
            <a:fillRect/>
          </a:stretch>
        </p:blipFill>
        <p:spPr>
          <a:xfrm>
            <a:off x="8245784" y="5385976"/>
            <a:ext cx="1896167" cy="592553"/>
          </a:xfrm>
          <a:prstGeom prst="rect">
            <a:avLst/>
          </a:prstGeom>
        </p:spPr>
      </p:pic>
    </p:spTree>
    <p:extLst>
      <p:ext uri="{BB962C8B-B14F-4D97-AF65-F5344CB8AC3E}">
        <p14:creationId xmlns:p14="http://schemas.microsoft.com/office/powerpoint/2010/main" val="145887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8EB725-30AD-4C6B-A5C2-7EA42067ADA7}"/>
              </a:ext>
            </a:extLst>
          </p:cNvPr>
          <p:cNvSpPr/>
          <p:nvPr/>
        </p:nvSpPr>
        <p:spPr>
          <a:xfrm>
            <a:off x="3420205" y="808096"/>
            <a:ext cx="5351590" cy="18815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95386-644C-4CF5-AE75-8E024F98D3EC}"/>
              </a:ext>
            </a:extLst>
          </p:cNvPr>
          <p:cNvSpPr txBox="1">
            <a:spLocks/>
          </p:cNvSpPr>
          <p:nvPr/>
        </p:nvSpPr>
        <p:spPr>
          <a:xfrm>
            <a:off x="3567660" y="1086092"/>
            <a:ext cx="5036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Spirit rapping </a:t>
            </a:r>
          </a:p>
        </p:txBody>
      </p:sp>
      <p:sp>
        <p:nvSpPr>
          <p:cNvPr id="6" name="TextBox 5">
            <a:extLst>
              <a:ext uri="{FF2B5EF4-FFF2-40B4-BE49-F238E27FC236}">
                <a16:creationId xmlns:a16="http://schemas.microsoft.com/office/drawing/2014/main" id="{7828A76A-1F7F-48A5-9E09-9671FC6E9E79}"/>
              </a:ext>
            </a:extLst>
          </p:cNvPr>
          <p:cNvSpPr txBox="1"/>
          <p:nvPr/>
        </p:nvSpPr>
        <p:spPr>
          <a:xfrm>
            <a:off x="1617785" y="2769636"/>
            <a:ext cx="9161583" cy="3231654"/>
          </a:xfrm>
          <a:prstGeom prst="rect">
            <a:avLst/>
          </a:prstGeom>
          <a:noFill/>
        </p:spPr>
        <p:txBody>
          <a:bodyPr wrap="square" rtlCol="0">
            <a:spAutoFit/>
          </a:bodyPr>
          <a:lstStyle/>
          <a:p>
            <a:pPr algn="ctr"/>
            <a:endParaRPr lang="en-GB" sz="2400" dirty="0"/>
          </a:p>
          <a:p>
            <a:pPr algn="ctr"/>
            <a:r>
              <a:rPr lang="en-GB" sz="2400" dirty="0"/>
              <a:t>What equipment might you need?</a:t>
            </a:r>
          </a:p>
          <a:p>
            <a:pPr algn="ctr"/>
            <a:endParaRPr lang="en-GB" sz="2400" dirty="0"/>
          </a:p>
          <a:p>
            <a:pPr algn="ctr"/>
            <a:r>
              <a:rPr lang="en-GB" sz="2400" dirty="0"/>
              <a:t>How energetic does it sound? Give it a score between 0-5</a:t>
            </a:r>
          </a:p>
          <a:p>
            <a:pPr algn="ctr"/>
            <a:endParaRPr lang="en-GB" sz="2400" dirty="0"/>
          </a:p>
          <a:p>
            <a:pPr algn="ctr"/>
            <a:r>
              <a:rPr lang="en-GB" sz="3600" b="1" dirty="0"/>
              <a:t>0   1   2   3   4   5 </a:t>
            </a:r>
          </a:p>
          <a:p>
            <a:pPr algn="ctr"/>
            <a:endParaRPr lang="en-GB" sz="2400" dirty="0"/>
          </a:p>
          <a:p>
            <a:pPr algn="ctr"/>
            <a:r>
              <a:rPr lang="en-GB" sz="2400" dirty="0"/>
              <a:t>Go to the next slide</a:t>
            </a:r>
          </a:p>
        </p:txBody>
      </p:sp>
      <p:pic>
        <p:nvPicPr>
          <p:cNvPr id="7" name="Graphic 6" descr="Confused person">
            <a:extLst>
              <a:ext uri="{FF2B5EF4-FFF2-40B4-BE49-F238E27FC236}">
                <a16:creationId xmlns:a16="http://schemas.microsoft.com/office/drawing/2014/main" id="{E56C921C-3FE3-4EE3-906B-ADAB780A18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5524" y="4362753"/>
            <a:ext cx="914400" cy="914400"/>
          </a:xfrm>
          <a:prstGeom prst="rect">
            <a:avLst/>
          </a:prstGeom>
        </p:spPr>
      </p:pic>
      <p:pic>
        <p:nvPicPr>
          <p:cNvPr id="8" name="Graphic 7" descr="Run">
            <a:extLst>
              <a:ext uri="{FF2B5EF4-FFF2-40B4-BE49-F238E27FC236}">
                <a16:creationId xmlns:a16="http://schemas.microsoft.com/office/drawing/2014/main" id="{B147FF40-1877-40E4-96F7-A1131763B2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924" y="4385463"/>
            <a:ext cx="914400" cy="914400"/>
          </a:xfrm>
          <a:prstGeom prst="rect">
            <a:avLst/>
          </a:prstGeom>
        </p:spPr>
      </p:pic>
      <p:pic>
        <p:nvPicPr>
          <p:cNvPr id="3" name="Graphic 2" descr="Line arrow Straight">
            <a:extLst>
              <a:ext uri="{FF2B5EF4-FFF2-40B4-BE49-F238E27FC236}">
                <a16:creationId xmlns:a16="http://schemas.microsoft.com/office/drawing/2014/main" id="{AA2D630B-0FDB-4AE9-B41B-793162B295B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506784" y="5573874"/>
            <a:ext cx="383140" cy="383140"/>
          </a:xfrm>
          <a:prstGeom prst="rect">
            <a:avLst/>
          </a:prstGeom>
        </p:spPr>
      </p:pic>
    </p:spTree>
    <p:extLst>
      <p:ext uri="{BB962C8B-B14F-4D97-AF65-F5344CB8AC3E}">
        <p14:creationId xmlns:p14="http://schemas.microsoft.com/office/powerpoint/2010/main" val="3322857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24612B-3EF4-449E-8A71-EF9F734C3211}"/>
              </a:ext>
            </a:extLst>
          </p:cNvPr>
          <p:cNvSpPr txBox="1">
            <a:spLocks/>
          </p:cNvSpPr>
          <p:nvPr/>
        </p:nvSpPr>
        <p:spPr>
          <a:xfrm>
            <a:off x="7101253" y="2513012"/>
            <a:ext cx="34524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  </a:t>
            </a:r>
          </a:p>
        </p:txBody>
      </p:sp>
      <p:pic>
        <p:nvPicPr>
          <p:cNvPr id="11" name="Sound Yer Holler">
            <a:hlinkClick r:id="" action="ppaction://media"/>
            <a:extLst>
              <a:ext uri="{FF2B5EF4-FFF2-40B4-BE49-F238E27FC236}">
                <a16:creationId xmlns:a16="http://schemas.microsoft.com/office/drawing/2014/main" id="{C86BED93-E2EA-4794-8F94-D565409EBD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5860" y="5830522"/>
            <a:ext cx="609600" cy="609600"/>
          </a:xfrm>
          <a:prstGeom prst="rect">
            <a:avLst/>
          </a:prstGeom>
        </p:spPr>
      </p:pic>
      <p:sp>
        <p:nvSpPr>
          <p:cNvPr id="2" name="Rectangle 1">
            <a:extLst>
              <a:ext uri="{FF2B5EF4-FFF2-40B4-BE49-F238E27FC236}">
                <a16:creationId xmlns:a16="http://schemas.microsoft.com/office/drawing/2014/main" id="{E9D4F56E-E22C-4CF7-95EA-834AA05AEB0B}"/>
              </a:ext>
            </a:extLst>
          </p:cNvPr>
          <p:cNvSpPr/>
          <p:nvPr/>
        </p:nvSpPr>
        <p:spPr>
          <a:xfrm>
            <a:off x="8709284" y="4916443"/>
            <a:ext cx="3368103" cy="646331"/>
          </a:xfrm>
          <a:prstGeom prst="rect">
            <a:avLst/>
          </a:prstGeom>
        </p:spPr>
        <p:txBody>
          <a:bodyPr wrap="none">
            <a:spAutoFit/>
          </a:bodyPr>
          <a:lstStyle/>
          <a:p>
            <a:pPr algn="ctr"/>
            <a:r>
              <a:rPr lang="en-GB" sz="3600" b="1" dirty="0"/>
              <a:t>Sound </a:t>
            </a:r>
            <a:r>
              <a:rPr lang="en-GB" sz="3600" b="1" dirty="0" err="1"/>
              <a:t>Yer</a:t>
            </a:r>
            <a:r>
              <a:rPr lang="en-GB" sz="3600" b="1" dirty="0"/>
              <a:t> Holler</a:t>
            </a:r>
          </a:p>
        </p:txBody>
      </p:sp>
      <p:pic>
        <p:nvPicPr>
          <p:cNvPr id="4" name="Picture 3">
            <a:extLst>
              <a:ext uri="{FF2B5EF4-FFF2-40B4-BE49-F238E27FC236}">
                <a16:creationId xmlns:a16="http://schemas.microsoft.com/office/drawing/2014/main" id="{71C81301-D822-42DD-AE11-7670C6E588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9682" y="241803"/>
            <a:ext cx="4552635" cy="6374394"/>
          </a:xfrm>
          <a:prstGeom prst="rect">
            <a:avLst/>
          </a:prstGeom>
        </p:spPr>
      </p:pic>
    </p:spTree>
    <p:extLst>
      <p:ext uri="{BB962C8B-B14F-4D97-AF65-F5344CB8AC3E}">
        <p14:creationId xmlns:p14="http://schemas.microsoft.com/office/powerpoint/2010/main" val="406509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8EB725-30AD-4C6B-A5C2-7EA42067ADA7}"/>
              </a:ext>
            </a:extLst>
          </p:cNvPr>
          <p:cNvSpPr/>
          <p:nvPr/>
        </p:nvSpPr>
        <p:spPr>
          <a:xfrm>
            <a:off x="3420205" y="808096"/>
            <a:ext cx="5351590" cy="18815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95386-644C-4CF5-AE75-8E024F98D3EC}"/>
              </a:ext>
            </a:extLst>
          </p:cNvPr>
          <p:cNvSpPr txBox="1">
            <a:spLocks/>
          </p:cNvSpPr>
          <p:nvPr/>
        </p:nvSpPr>
        <p:spPr>
          <a:xfrm>
            <a:off x="3567660" y="1086092"/>
            <a:ext cx="5036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Sound </a:t>
            </a:r>
            <a:r>
              <a:rPr lang="en-GB" sz="5400" b="1" dirty="0" err="1"/>
              <a:t>Yer</a:t>
            </a:r>
            <a:r>
              <a:rPr lang="en-GB" sz="5400" b="1" dirty="0"/>
              <a:t> Holler</a:t>
            </a:r>
          </a:p>
        </p:txBody>
      </p:sp>
      <p:sp>
        <p:nvSpPr>
          <p:cNvPr id="6" name="TextBox 5">
            <a:extLst>
              <a:ext uri="{FF2B5EF4-FFF2-40B4-BE49-F238E27FC236}">
                <a16:creationId xmlns:a16="http://schemas.microsoft.com/office/drawing/2014/main" id="{7828A76A-1F7F-48A5-9E09-9671FC6E9E79}"/>
              </a:ext>
            </a:extLst>
          </p:cNvPr>
          <p:cNvSpPr txBox="1"/>
          <p:nvPr/>
        </p:nvSpPr>
        <p:spPr>
          <a:xfrm>
            <a:off x="1617785" y="2769636"/>
            <a:ext cx="9161583" cy="3231654"/>
          </a:xfrm>
          <a:prstGeom prst="rect">
            <a:avLst/>
          </a:prstGeom>
          <a:noFill/>
        </p:spPr>
        <p:txBody>
          <a:bodyPr wrap="square" rtlCol="0">
            <a:spAutoFit/>
          </a:bodyPr>
          <a:lstStyle/>
          <a:p>
            <a:pPr algn="ctr"/>
            <a:endParaRPr lang="en-GB" sz="2400" dirty="0"/>
          </a:p>
          <a:p>
            <a:pPr algn="ctr"/>
            <a:r>
              <a:rPr lang="en-GB" sz="2400" dirty="0"/>
              <a:t>Do you think this could be a noisy game?</a:t>
            </a:r>
          </a:p>
          <a:p>
            <a:pPr algn="ctr"/>
            <a:endParaRPr lang="en-GB" sz="2400" dirty="0"/>
          </a:p>
          <a:p>
            <a:pPr algn="ctr"/>
            <a:r>
              <a:rPr lang="en-GB" sz="2400" dirty="0"/>
              <a:t>How energetic does it sound? Give it a score between 0-5</a:t>
            </a:r>
          </a:p>
          <a:p>
            <a:pPr algn="ctr"/>
            <a:endParaRPr lang="en-GB" sz="2400" dirty="0"/>
          </a:p>
          <a:p>
            <a:pPr algn="ctr"/>
            <a:r>
              <a:rPr lang="en-GB" sz="3600" b="1" dirty="0"/>
              <a:t>0   1   2   3   4   5 </a:t>
            </a:r>
          </a:p>
          <a:p>
            <a:pPr algn="ctr"/>
            <a:endParaRPr lang="en-GB" sz="2400" dirty="0"/>
          </a:p>
          <a:p>
            <a:pPr algn="ctr"/>
            <a:r>
              <a:rPr lang="en-GB" sz="2400" dirty="0"/>
              <a:t>Go to the next slide</a:t>
            </a:r>
          </a:p>
        </p:txBody>
      </p:sp>
      <p:pic>
        <p:nvPicPr>
          <p:cNvPr id="7" name="Graphic 6" descr="Confused person">
            <a:extLst>
              <a:ext uri="{FF2B5EF4-FFF2-40B4-BE49-F238E27FC236}">
                <a16:creationId xmlns:a16="http://schemas.microsoft.com/office/drawing/2014/main" id="{E56C921C-3FE3-4EE3-906B-ADAB780A18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5524" y="4362753"/>
            <a:ext cx="914400" cy="914400"/>
          </a:xfrm>
          <a:prstGeom prst="rect">
            <a:avLst/>
          </a:prstGeom>
        </p:spPr>
      </p:pic>
      <p:pic>
        <p:nvPicPr>
          <p:cNvPr id="8" name="Graphic 7" descr="Run">
            <a:extLst>
              <a:ext uri="{FF2B5EF4-FFF2-40B4-BE49-F238E27FC236}">
                <a16:creationId xmlns:a16="http://schemas.microsoft.com/office/drawing/2014/main" id="{B147FF40-1877-40E4-96F7-A1131763B2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924" y="4385463"/>
            <a:ext cx="914400" cy="914400"/>
          </a:xfrm>
          <a:prstGeom prst="rect">
            <a:avLst/>
          </a:prstGeom>
        </p:spPr>
      </p:pic>
      <p:pic>
        <p:nvPicPr>
          <p:cNvPr id="11" name="Graphic 10" descr="Line arrow Straight">
            <a:extLst>
              <a:ext uri="{FF2B5EF4-FFF2-40B4-BE49-F238E27FC236}">
                <a16:creationId xmlns:a16="http://schemas.microsoft.com/office/drawing/2014/main" id="{90F5B362-AEE5-47FE-AAEE-E44AAD20532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395629" y="5580338"/>
            <a:ext cx="383140" cy="383140"/>
          </a:xfrm>
          <a:prstGeom prst="rect">
            <a:avLst/>
          </a:prstGeom>
        </p:spPr>
      </p:pic>
    </p:spTree>
    <p:extLst>
      <p:ext uri="{BB962C8B-B14F-4D97-AF65-F5344CB8AC3E}">
        <p14:creationId xmlns:p14="http://schemas.microsoft.com/office/powerpoint/2010/main" val="4195578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therball">
            <a:hlinkClick r:id="" action="ppaction://media"/>
            <a:extLst>
              <a:ext uri="{FF2B5EF4-FFF2-40B4-BE49-F238E27FC236}">
                <a16:creationId xmlns:a16="http://schemas.microsoft.com/office/drawing/2014/main" id="{E7E5869D-8836-41EF-B523-157D93D946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4119" y="5824927"/>
            <a:ext cx="609600" cy="609600"/>
          </a:xfrm>
          <a:prstGeom prst="rect">
            <a:avLst/>
          </a:prstGeom>
        </p:spPr>
      </p:pic>
      <p:pic>
        <p:nvPicPr>
          <p:cNvPr id="6" name="Graphic 5" descr="Line arrow Straight">
            <a:extLst>
              <a:ext uri="{FF2B5EF4-FFF2-40B4-BE49-F238E27FC236}">
                <a16:creationId xmlns:a16="http://schemas.microsoft.com/office/drawing/2014/main" id="{94E3606F-1CE1-4E25-BEC5-8B4781609AC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1808860" y="5945061"/>
            <a:ext cx="383140" cy="383140"/>
          </a:xfrm>
          <a:prstGeom prst="rect">
            <a:avLst/>
          </a:prstGeom>
        </p:spPr>
      </p:pic>
      <p:pic>
        <p:nvPicPr>
          <p:cNvPr id="2" name="Picture 1">
            <a:extLst>
              <a:ext uri="{FF2B5EF4-FFF2-40B4-BE49-F238E27FC236}">
                <a16:creationId xmlns:a16="http://schemas.microsoft.com/office/drawing/2014/main" id="{D4C0798D-DF75-4969-A7E2-D46C79EA25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5488" y="404030"/>
            <a:ext cx="8842913" cy="6259802"/>
          </a:xfrm>
          <a:prstGeom prst="rect">
            <a:avLst/>
          </a:prstGeom>
        </p:spPr>
      </p:pic>
      <p:sp>
        <p:nvSpPr>
          <p:cNvPr id="3" name="Rectangle 2">
            <a:extLst>
              <a:ext uri="{FF2B5EF4-FFF2-40B4-BE49-F238E27FC236}">
                <a16:creationId xmlns:a16="http://schemas.microsoft.com/office/drawing/2014/main" id="{C620A5F6-E21B-4024-8C5A-D5276D62BD62}"/>
              </a:ext>
            </a:extLst>
          </p:cNvPr>
          <p:cNvSpPr/>
          <p:nvPr/>
        </p:nvSpPr>
        <p:spPr>
          <a:xfrm>
            <a:off x="9078401" y="4548479"/>
            <a:ext cx="3071226" cy="923330"/>
          </a:xfrm>
          <a:prstGeom prst="rect">
            <a:avLst/>
          </a:prstGeom>
        </p:spPr>
        <p:txBody>
          <a:bodyPr wrap="none">
            <a:spAutoFit/>
          </a:bodyPr>
          <a:lstStyle/>
          <a:p>
            <a:pPr algn="ctr"/>
            <a:r>
              <a:rPr lang="en-GB" sz="5400" b="1" dirty="0"/>
              <a:t>Tetherball</a:t>
            </a:r>
          </a:p>
        </p:txBody>
      </p:sp>
    </p:spTree>
    <p:extLst>
      <p:ext uri="{BB962C8B-B14F-4D97-AF65-F5344CB8AC3E}">
        <p14:creationId xmlns:p14="http://schemas.microsoft.com/office/powerpoint/2010/main" val="269150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8EB725-30AD-4C6B-A5C2-7EA42067ADA7}"/>
              </a:ext>
            </a:extLst>
          </p:cNvPr>
          <p:cNvSpPr/>
          <p:nvPr/>
        </p:nvSpPr>
        <p:spPr>
          <a:xfrm>
            <a:off x="3420205" y="808096"/>
            <a:ext cx="5351590" cy="18815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95386-644C-4CF5-AE75-8E024F98D3EC}"/>
              </a:ext>
            </a:extLst>
          </p:cNvPr>
          <p:cNvSpPr txBox="1">
            <a:spLocks/>
          </p:cNvSpPr>
          <p:nvPr/>
        </p:nvSpPr>
        <p:spPr>
          <a:xfrm>
            <a:off x="3567660" y="1086092"/>
            <a:ext cx="5036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Tetherball</a:t>
            </a:r>
          </a:p>
        </p:txBody>
      </p:sp>
      <p:sp>
        <p:nvSpPr>
          <p:cNvPr id="6" name="TextBox 5">
            <a:extLst>
              <a:ext uri="{FF2B5EF4-FFF2-40B4-BE49-F238E27FC236}">
                <a16:creationId xmlns:a16="http://schemas.microsoft.com/office/drawing/2014/main" id="{7828A76A-1F7F-48A5-9E09-9671FC6E9E79}"/>
              </a:ext>
            </a:extLst>
          </p:cNvPr>
          <p:cNvSpPr txBox="1"/>
          <p:nvPr/>
        </p:nvSpPr>
        <p:spPr>
          <a:xfrm>
            <a:off x="1617785" y="2769636"/>
            <a:ext cx="9161583" cy="3231654"/>
          </a:xfrm>
          <a:prstGeom prst="rect">
            <a:avLst/>
          </a:prstGeom>
          <a:noFill/>
        </p:spPr>
        <p:txBody>
          <a:bodyPr wrap="square" rtlCol="0">
            <a:spAutoFit/>
          </a:bodyPr>
          <a:lstStyle/>
          <a:p>
            <a:pPr algn="ctr"/>
            <a:endParaRPr lang="en-GB" sz="2400" dirty="0"/>
          </a:p>
          <a:p>
            <a:pPr algn="ctr"/>
            <a:r>
              <a:rPr lang="en-GB" sz="2400" dirty="0"/>
              <a:t>What equipment might you need?</a:t>
            </a:r>
          </a:p>
          <a:p>
            <a:pPr algn="ctr"/>
            <a:endParaRPr lang="en-GB" sz="2400" dirty="0"/>
          </a:p>
          <a:p>
            <a:pPr algn="ctr"/>
            <a:r>
              <a:rPr lang="en-GB" sz="2400" dirty="0"/>
              <a:t>How energetic does it sound? Give it a score between 0-5</a:t>
            </a:r>
          </a:p>
          <a:p>
            <a:pPr algn="ctr"/>
            <a:endParaRPr lang="en-GB" sz="2400" dirty="0"/>
          </a:p>
          <a:p>
            <a:pPr algn="ctr"/>
            <a:r>
              <a:rPr lang="en-GB" sz="3600" b="1" dirty="0"/>
              <a:t>0   1   2   3   4   5 </a:t>
            </a:r>
          </a:p>
          <a:p>
            <a:pPr algn="ctr"/>
            <a:endParaRPr lang="en-GB" sz="2400" dirty="0"/>
          </a:p>
          <a:p>
            <a:pPr algn="ctr"/>
            <a:r>
              <a:rPr lang="en-GB" sz="2400" dirty="0"/>
              <a:t>Go to the next slide</a:t>
            </a:r>
          </a:p>
        </p:txBody>
      </p:sp>
      <p:pic>
        <p:nvPicPr>
          <p:cNvPr id="7" name="Graphic 6" descr="Confused person">
            <a:extLst>
              <a:ext uri="{FF2B5EF4-FFF2-40B4-BE49-F238E27FC236}">
                <a16:creationId xmlns:a16="http://schemas.microsoft.com/office/drawing/2014/main" id="{E56C921C-3FE3-4EE3-906B-ADAB780A18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5524" y="4362753"/>
            <a:ext cx="914400" cy="914400"/>
          </a:xfrm>
          <a:prstGeom prst="rect">
            <a:avLst/>
          </a:prstGeom>
        </p:spPr>
      </p:pic>
      <p:pic>
        <p:nvPicPr>
          <p:cNvPr id="8" name="Graphic 7" descr="Run">
            <a:extLst>
              <a:ext uri="{FF2B5EF4-FFF2-40B4-BE49-F238E27FC236}">
                <a16:creationId xmlns:a16="http://schemas.microsoft.com/office/drawing/2014/main" id="{B147FF40-1877-40E4-96F7-A1131763B2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924" y="4385463"/>
            <a:ext cx="914400" cy="914400"/>
          </a:xfrm>
          <a:prstGeom prst="rect">
            <a:avLst/>
          </a:prstGeom>
        </p:spPr>
      </p:pic>
      <p:pic>
        <p:nvPicPr>
          <p:cNvPr id="10" name="Graphic 9" descr="Line arrow Straight">
            <a:extLst>
              <a:ext uri="{FF2B5EF4-FFF2-40B4-BE49-F238E27FC236}">
                <a16:creationId xmlns:a16="http://schemas.microsoft.com/office/drawing/2014/main" id="{17877700-986E-49A2-A075-647DD02353E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506784" y="5580338"/>
            <a:ext cx="383140" cy="383140"/>
          </a:xfrm>
          <a:prstGeom prst="rect">
            <a:avLst/>
          </a:prstGeom>
        </p:spPr>
      </p:pic>
    </p:spTree>
    <p:extLst>
      <p:ext uri="{BB962C8B-B14F-4D97-AF65-F5344CB8AC3E}">
        <p14:creationId xmlns:p14="http://schemas.microsoft.com/office/powerpoint/2010/main" val="2388476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1773D-22D0-47D4-B675-0A5709CEEE8A}"/>
              </a:ext>
            </a:extLst>
          </p:cNvPr>
          <p:cNvPicPr>
            <a:picLocks noChangeAspect="1"/>
          </p:cNvPicPr>
          <p:nvPr/>
        </p:nvPicPr>
        <p:blipFill>
          <a:blip r:embed="rId4"/>
          <a:stretch>
            <a:fillRect/>
          </a:stretch>
        </p:blipFill>
        <p:spPr>
          <a:xfrm>
            <a:off x="383140" y="258580"/>
            <a:ext cx="9463939" cy="6340839"/>
          </a:xfrm>
          <a:prstGeom prst="rect">
            <a:avLst/>
          </a:prstGeom>
        </p:spPr>
      </p:pic>
      <p:pic>
        <p:nvPicPr>
          <p:cNvPr id="4" name="Paanch">
            <a:hlinkClick r:id="" action="ppaction://media"/>
            <a:extLst>
              <a:ext uri="{FF2B5EF4-FFF2-40B4-BE49-F238E27FC236}">
                <a16:creationId xmlns:a16="http://schemas.microsoft.com/office/drawing/2014/main" id="{07FACA6D-1C6E-40FD-9468-611A3AA74C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260" y="5718381"/>
            <a:ext cx="609600" cy="609600"/>
          </a:xfrm>
          <a:prstGeom prst="rect">
            <a:avLst/>
          </a:prstGeom>
        </p:spPr>
      </p:pic>
      <p:pic>
        <p:nvPicPr>
          <p:cNvPr id="5" name="Graphic 4" descr="Line arrow Straight">
            <a:extLst>
              <a:ext uri="{FF2B5EF4-FFF2-40B4-BE49-F238E27FC236}">
                <a16:creationId xmlns:a16="http://schemas.microsoft.com/office/drawing/2014/main" id="{5F0D1368-F1C2-4574-87F1-F19AF745D8B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1808860" y="5831612"/>
            <a:ext cx="383140" cy="383140"/>
          </a:xfrm>
          <a:prstGeom prst="rect">
            <a:avLst/>
          </a:prstGeom>
        </p:spPr>
      </p:pic>
      <p:sp>
        <p:nvSpPr>
          <p:cNvPr id="2" name="Rectangle 1">
            <a:extLst>
              <a:ext uri="{FF2B5EF4-FFF2-40B4-BE49-F238E27FC236}">
                <a16:creationId xmlns:a16="http://schemas.microsoft.com/office/drawing/2014/main" id="{CE32E439-3767-4181-B691-FD9B6D742A7E}"/>
              </a:ext>
            </a:extLst>
          </p:cNvPr>
          <p:cNvSpPr/>
          <p:nvPr/>
        </p:nvSpPr>
        <p:spPr>
          <a:xfrm>
            <a:off x="9975450" y="262328"/>
            <a:ext cx="2209386" cy="830997"/>
          </a:xfrm>
          <a:prstGeom prst="rect">
            <a:avLst/>
          </a:prstGeom>
        </p:spPr>
        <p:txBody>
          <a:bodyPr wrap="none">
            <a:spAutoFit/>
          </a:bodyPr>
          <a:lstStyle/>
          <a:p>
            <a:pPr algn="ctr"/>
            <a:r>
              <a:rPr lang="en-GB" sz="4800" b="1" dirty="0" err="1"/>
              <a:t>Pacheta</a:t>
            </a:r>
            <a:endParaRPr lang="en-GB" b="1" dirty="0"/>
          </a:p>
        </p:txBody>
      </p:sp>
    </p:spTree>
    <p:extLst>
      <p:ext uri="{BB962C8B-B14F-4D97-AF65-F5344CB8AC3E}">
        <p14:creationId xmlns:p14="http://schemas.microsoft.com/office/powerpoint/2010/main" val="42447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8EB725-30AD-4C6B-A5C2-7EA42067ADA7}"/>
              </a:ext>
            </a:extLst>
          </p:cNvPr>
          <p:cNvSpPr/>
          <p:nvPr/>
        </p:nvSpPr>
        <p:spPr>
          <a:xfrm>
            <a:off x="3420205" y="808096"/>
            <a:ext cx="5351590" cy="18815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95386-644C-4CF5-AE75-8E024F98D3EC}"/>
              </a:ext>
            </a:extLst>
          </p:cNvPr>
          <p:cNvSpPr txBox="1">
            <a:spLocks/>
          </p:cNvSpPr>
          <p:nvPr/>
        </p:nvSpPr>
        <p:spPr>
          <a:xfrm>
            <a:off x="3567660" y="1086092"/>
            <a:ext cx="5036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err="1"/>
              <a:t>Pacheta</a:t>
            </a:r>
            <a:endParaRPr lang="en-GB" sz="5400" b="1" dirty="0"/>
          </a:p>
        </p:txBody>
      </p:sp>
      <p:sp>
        <p:nvSpPr>
          <p:cNvPr id="6" name="TextBox 5">
            <a:extLst>
              <a:ext uri="{FF2B5EF4-FFF2-40B4-BE49-F238E27FC236}">
                <a16:creationId xmlns:a16="http://schemas.microsoft.com/office/drawing/2014/main" id="{7828A76A-1F7F-48A5-9E09-9671FC6E9E79}"/>
              </a:ext>
            </a:extLst>
          </p:cNvPr>
          <p:cNvSpPr txBox="1"/>
          <p:nvPr/>
        </p:nvSpPr>
        <p:spPr>
          <a:xfrm>
            <a:off x="1617785" y="2769636"/>
            <a:ext cx="9161583" cy="3231654"/>
          </a:xfrm>
          <a:prstGeom prst="rect">
            <a:avLst/>
          </a:prstGeom>
          <a:noFill/>
        </p:spPr>
        <p:txBody>
          <a:bodyPr wrap="square" rtlCol="0">
            <a:spAutoFit/>
          </a:bodyPr>
          <a:lstStyle/>
          <a:p>
            <a:pPr algn="ctr"/>
            <a:endParaRPr lang="en-GB" sz="2400" dirty="0"/>
          </a:p>
          <a:p>
            <a:pPr algn="ctr"/>
            <a:r>
              <a:rPr lang="en-GB" sz="2400" dirty="0"/>
              <a:t>Could this be played on your own?</a:t>
            </a:r>
          </a:p>
          <a:p>
            <a:pPr algn="ctr"/>
            <a:endParaRPr lang="en-GB" sz="2400" dirty="0"/>
          </a:p>
          <a:p>
            <a:pPr algn="ctr"/>
            <a:r>
              <a:rPr lang="en-GB" sz="2400" dirty="0"/>
              <a:t>How energetic does it sound? Give it a score between 0-5</a:t>
            </a:r>
          </a:p>
          <a:p>
            <a:pPr algn="ctr"/>
            <a:endParaRPr lang="en-GB" sz="2400" dirty="0"/>
          </a:p>
          <a:p>
            <a:pPr algn="ctr"/>
            <a:r>
              <a:rPr lang="en-GB" sz="3600" b="1" dirty="0"/>
              <a:t>0   1   2   3   4   5 </a:t>
            </a:r>
          </a:p>
          <a:p>
            <a:pPr algn="ctr"/>
            <a:endParaRPr lang="en-GB" sz="2400" dirty="0"/>
          </a:p>
          <a:p>
            <a:pPr algn="ctr"/>
            <a:r>
              <a:rPr lang="en-GB" sz="2400" dirty="0"/>
              <a:t>Go to the next slide</a:t>
            </a:r>
          </a:p>
        </p:txBody>
      </p:sp>
      <p:pic>
        <p:nvPicPr>
          <p:cNvPr id="7" name="Graphic 6" descr="Confused person">
            <a:extLst>
              <a:ext uri="{FF2B5EF4-FFF2-40B4-BE49-F238E27FC236}">
                <a16:creationId xmlns:a16="http://schemas.microsoft.com/office/drawing/2014/main" id="{E56C921C-3FE3-4EE3-906B-ADAB780A18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5524" y="4362753"/>
            <a:ext cx="914400" cy="914400"/>
          </a:xfrm>
          <a:prstGeom prst="rect">
            <a:avLst/>
          </a:prstGeom>
        </p:spPr>
      </p:pic>
      <p:pic>
        <p:nvPicPr>
          <p:cNvPr id="8" name="Graphic 7" descr="Run">
            <a:extLst>
              <a:ext uri="{FF2B5EF4-FFF2-40B4-BE49-F238E27FC236}">
                <a16:creationId xmlns:a16="http://schemas.microsoft.com/office/drawing/2014/main" id="{B147FF40-1877-40E4-96F7-A1131763B2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924" y="4385463"/>
            <a:ext cx="914400" cy="914400"/>
          </a:xfrm>
          <a:prstGeom prst="rect">
            <a:avLst/>
          </a:prstGeom>
        </p:spPr>
      </p:pic>
      <p:pic>
        <p:nvPicPr>
          <p:cNvPr id="10" name="Graphic 9" descr="Line arrow Straight">
            <a:extLst>
              <a:ext uri="{FF2B5EF4-FFF2-40B4-BE49-F238E27FC236}">
                <a16:creationId xmlns:a16="http://schemas.microsoft.com/office/drawing/2014/main" id="{7ACB2A27-9A90-4C3E-BFAE-32CAD899E13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365649" y="5580338"/>
            <a:ext cx="383140" cy="383140"/>
          </a:xfrm>
          <a:prstGeom prst="rect">
            <a:avLst/>
          </a:prstGeom>
        </p:spPr>
      </p:pic>
    </p:spTree>
    <p:extLst>
      <p:ext uri="{BB962C8B-B14F-4D97-AF65-F5344CB8AC3E}">
        <p14:creationId xmlns:p14="http://schemas.microsoft.com/office/powerpoint/2010/main" val="2453906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3307</TotalTime>
  <Words>584</Words>
  <Application>Microsoft Office PowerPoint</Application>
  <PresentationFormat>Widescreen</PresentationFormat>
  <Paragraphs>122</Paragraphs>
  <Slides>21</Slides>
  <Notes>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Symbol</vt:lpstr>
      <vt:lpstr>Times New Roman</vt:lpstr>
      <vt:lpstr>Office Theme</vt:lpstr>
      <vt:lpstr>The Name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Had you ever heard of these games?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Name Game</dc:title>
  <dc:creator>Esther Shaw</dc:creator>
  <cp:lastModifiedBy>Louise Sharples</cp:lastModifiedBy>
  <cp:revision>41</cp:revision>
  <dcterms:created xsi:type="dcterms:W3CDTF">2020-05-13T12:29:09Z</dcterms:created>
  <dcterms:modified xsi:type="dcterms:W3CDTF">2020-10-16T12:00:41Z</dcterms:modified>
</cp:coreProperties>
</file>