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2" r:id="rId5"/>
    <p:sldId id="261" r:id="rId6"/>
    <p:sldId id="263" r:id="rId7"/>
    <p:sldId id="264" r:id="rId8"/>
    <p:sldId id="266" r:id="rId9"/>
    <p:sldId id="276" r:id="rId10"/>
    <p:sldId id="275" r:id="rId11"/>
    <p:sldId id="280" r:id="rId12"/>
    <p:sldId id="278" r:id="rId13"/>
    <p:sldId id="279" r:id="rId14"/>
    <p:sldId id="281" r:id="rId15"/>
    <p:sldId id="282" r:id="rId16"/>
    <p:sldId id="283" r:id="rId17"/>
    <p:sldId id="284" r:id="rId18"/>
    <p:sldId id="25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81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4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4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3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05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93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7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7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8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215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026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615C70A-4A97-4BE8-90FA-3C477ECA6D79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894B0A3-C6E8-4912-B562-2AD05269D7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03638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b.watch/4_yw7tuu3b/" TargetMode="External"/><Relationship Id="rId3" Type="http://schemas.openxmlformats.org/officeDocument/2006/relationships/hyperlink" Target="https://fb.watch/4_yrI-Y5rR/" TargetMode="External"/><Relationship Id="rId7" Type="http://schemas.openxmlformats.org/officeDocument/2006/relationships/hyperlink" Target="https://fb.watch/4_z8L214Vg/" TargetMode="External"/><Relationship Id="rId2" Type="http://schemas.openxmlformats.org/officeDocument/2006/relationships/hyperlink" Target="https://youtu.be/R-BlhU0mQ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cKTYiHIWQP4" TargetMode="External"/><Relationship Id="rId5" Type="http://schemas.openxmlformats.org/officeDocument/2006/relationships/hyperlink" Target="https://youtu.be/jw0QNPzhup0" TargetMode="External"/><Relationship Id="rId4" Type="http://schemas.openxmlformats.org/officeDocument/2006/relationships/hyperlink" Target="https://fb.watch/4_y_Cupu0S/" TargetMode="Externa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NqS2-jDgE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D879A56-BA4A-47BE-B8EA-643910D6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026" name="Picture 2" descr="High winds see Loughborough Market reduced - Loughborough Echo">
            <a:extLst>
              <a:ext uri="{FF2B5EF4-FFF2-40B4-BE49-F238E27FC236}">
                <a16:creationId xmlns:a16="http://schemas.microsoft.com/office/drawing/2014/main" id="{9E3C2AA2-3FC9-4690-AE54-C2E3697C3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/>
          <a:stretch/>
        </p:blipFill>
        <p:spPr bwMode="auto">
          <a:xfrm>
            <a:off x="616737" y="621793"/>
            <a:ext cx="4376501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68E7D62B-6F82-4DD0-9764-C143AEAAC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31042-DCF0-4234-9F3D-3144CD364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Algerian" panose="04020705040A02060702" pitchFamily="82" charset="0"/>
                <a:cs typeface="Aparajita" panose="020B0502040204020203" pitchFamily="18" charset="0"/>
              </a:rPr>
              <a:t>Magical Markets</a:t>
            </a:r>
            <a:endParaRPr lang="en-GB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B6D38-D64B-4981-8905-00BB0EE98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2880" y="3982720"/>
            <a:ext cx="5626170" cy="165031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History of Loughborough Market 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Key Stage 2</a:t>
            </a:r>
          </a:p>
          <a:p>
            <a:endParaRPr lang="en-GB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C283B92-B6AF-4FE0-AF35-F51A6790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B60A8CB-176B-4FD6-AD24-9D98027E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71CA5D-A004-471D-81F2-0B1381DE6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82D131-57BB-442B-BD9B-8F06D2B2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29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B84C1F1-AE5D-4FB7-B7DD-CF9B2DDB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7629" y="521547"/>
            <a:ext cx="837754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12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ntage photo of a city street&#10;&#10;Description automatically generated">
            <a:extLst>
              <a:ext uri="{FF2B5EF4-FFF2-40B4-BE49-F238E27FC236}">
                <a16:creationId xmlns:a16="http://schemas.microsoft.com/office/drawing/2014/main" id="{A220924A-39FE-4362-BE90-3E3D0CAE272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r="1" b="105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2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rry's started off selling geese and hens in Old Market Square in 1885">
            <a:extLst>
              <a:ext uri="{FF2B5EF4-FFF2-40B4-BE49-F238E27FC236}">
                <a16:creationId xmlns:a16="http://schemas.microsoft.com/office/drawing/2014/main" id="{07C68A34-7859-4572-B239-79E5F7E86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7789" b="1"/>
          <a:stretch/>
        </p:blipFill>
        <p:spPr bwMode="auto">
          <a:xfrm>
            <a:off x="664841" y="643467"/>
            <a:ext cx="524892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oughborough Cattle Market">
            <a:extLst>
              <a:ext uri="{FF2B5EF4-FFF2-40B4-BE49-F238E27FC236}">
                <a16:creationId xmlns:a16="http://schemas.microsoft.com/office/drawing/2014/main" id="{74D463AA-6380-4BA7-BF2C-0D315AC4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7" y="1438010"/>
            <a:ext cx="5291665" cy="39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7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 next to a cow&#10;&#10;Description automatically generated">
            <a:extLst>
              <a:ext uri="{FF2B5EF4-FFF2-40B4-BE49-F238E27FC236}">
                <a16:creationId xmlns:a16="http://schemas.microsoft.com/office/drawing/2014/main" id="{9A39CBD8-B8F0-442F-AB8D-E83E010680A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ntage photo of a group of people in a city&#10;&#10;Description automatically generated">
            <a:extLst>
              <a:ext uri="{FF2B5EF4-FFF2-40B4-BE49-F238E27FC236}">
                <a16:creationId xmlns:a16="http://schemas.microsoft.com/office/drawing/2014/main" id="{35D8705A-3C9A-486A-A831-1412B541C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12" y="643467"/>
            <a:ext cx="90219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ntage photo of 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51BEB1D-8815-450B-8EB7-0CE55F96309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9" r="1" b="91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7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hoto of a busy city street&#10;&#10;Description automatically generated">
            <a:extLst>
              <a:ext uri="{FF2B5EF4-FFF2-40B4-BE49-F238E27FC236}">
                <a16:creationId xmlns:a16="http://schemas.microsoft.com/office/drawing/2014/main" id="{304814B2-7E97-4BC9-BB58-FE9C5C63205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1" r="1" b="227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2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0D2CD2C-B85D-4251-9BA8-54641D891BB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7" r="1" b="698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1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78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Carrot Drawing Pencil Stock Illustrations – 486 Carrot Drawing Pencil Stock  Illustrations, Vectors &amp; Clipart - Dreamstime">
            <a:extLst>
              <a:ext uri="{FF2B5EF4-FFF2-40B4-BE49-F238E27FC236}">
                <a16:creationId xmlns:a16="http://schemas.microsoft.com/office/drawing/2014/main" id="{698ACDCE-0C8F-4FC9-B1D8-923D0CA1B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r="2" b="24353"/>
          <a:stretch/>
        </p:blipFill>
        <p:spPr bwMode="auto">
          <a:xfrm>
            <a:off x="6520459" y="4135121"/>
            <a:ext cx="5668493" cy="26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2C3EE-29CB-4625-9B66-B7048B0619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2" b="2804"/>
          <a:stretch/>
        </p:blipFill>
        <p:spPr>
          <a:xfrm>
            <a:off x="7459929" y="946829"/>
            <a:ext cx="4601105" cy="2241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790A3-24BE-4505-BA3A-33F1675AA8C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r="5" b="25114"/>
          <a:stretch/>
        </p:blipFill>
        <p:spPr>
          <a:xfrm rot="21600000">
            <a:off x="524603" y="4515954"/>
            <a:ext cx="3707011" cy="2250608"/>
          </a:xfrm>
          <a:prstGeom prst="rect">
            <a:avLst/>
          </a:prstGeom>
        </p:spPr>
      </p:pic>
      <p:pic>
        <p:nvPicPr>
          <p:cNvPr id="2056" name="Picture 8" descr="61 Childs Drawing Country People Illustrations &amp; Clip Art - iStock">
            <a:extLst>
              <a:ext uri="{FF2B5EF4-FFF2-40B4-BE49-F238E27FC236}">
                <a16:creationId xmlns:a16="http://schemas.microsoft.com/office/drawing/2014/main" id="{82122DE8-D2E4-47D3-9E17-B9086860F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r="2" b="5056"/>
          <a:stretch/>
        </p:blipFill>
        <p:spPr bwMode="auto">
          <a:xfrm>
            <a:off x="2295" y="10"/>
            <a:ext cx="7233427" cy="43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287B2B-1E49-4B44-A601-4722A4BDF08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5404">
            <a:off x="3899526" y="4513935"/>
            <a:ext cx="1902539" cy="22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8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chemeClr val="bg2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251E6-451B-4382-9DD8-CFCC1030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Further Events you can visit with family and friends this year.</a:t>
            </a:r>
            <a:endParaRPr lang="en-GB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B1555E-1EB6-4A47-938B-EEFECDBF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19" y="1420706"/>
            <a:ext cx="5514758" cy="4016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Market, Our Fair, Loughborough Town Hall Exhibition will be on display from 14th October - 18th November 2021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Market, Our Fair, Charnwood Museum Exhibition will be on display from 10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July – 18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December 2021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2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rketplace, resort&#10;&#10;Description automatically generated">
            <a:extLst>
              <a:ext uri="{FF2B5EF4-FFF2-40B4-BE49-F238E27FC236}">
                <a16:creationId xmlns:a16="http://schemas.microsoft.com/office/drawing/2014/main" id="{9F0FCDA5-BADB-4D0F-924B-1E94AA24F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r="6614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utton Boutique - Home | Facebook">
            <a:extLst>
              <a:ext uri="{FF2B5EF4-FFF2-40B4-BE49-F238E27FC236}">
                <a16:creationId xmlns:a16="http://schemas.microsoft.com/office/drawing/2014/main" id="{46A700E2-C5B7-4231-8645-62FB4D542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3" r="-1" b="5693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ughborough market named best in Britain | Central | ITV News">
            <a:extLst>
              <a:ext uri="{FF2B5EF4-FFF2-40B4-BE49-F238E27FC236}">
                <a16:creationId xmlns:a16="http://schemas.microsoft.com/office/drawing/2014/main" id="{8A8EDA06-E8CB-4989-8C4A-C358E70C5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5" b="11037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boro Market on Twitter: &quot;We have lots of locally sourced, fresh produce on  today's #Loughborough Market incuding Meat, Fish, Dairy, Fruit &amp; Veg as  well as street food and retail stalls #shoplocal @">
            <a:extLst>
              <a:ext uri="{FF2B5EF4-FFF2-40B4-BE49-F238E27FC236}">
                <a16:creationId xmlns:a16="http://schemas.microsoft.com/office/drawing/2014/main" id="{7ECEB44E-EFCB-4B75-B74B-AC5D8603E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15536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boro Market on Twitter: &quot;We have lots of locally sourced, fresh produce on  today's #Loughborough Market incuding Meat, Fish, Dairy, Fruit &amp; Veg as  well as street food and retail stalls #shoplocal @">
            <a:extLst>
              <a:ext uri="{FF2B5EF4-FFF2-40B4-BE49-F238E27FC236}">
                <a16:creationId xmlns:a16="http://schemas.microsoft.com/office/drawing/2014/main" id="{033E8869-00D8-4313-9F21-C481035D0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" b="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harnwood Borough Council - Loughborough Market - Cavner Brothers  Fishmonger | Facebook">
            <a:extLst>
              <a:ext uri="{FF2B5EF4-FFF2-40B4-BE49-F238E27FC236}">
                <a16:creationId xmlns:a16="http://schemas.microsoft.com/office/drawing/2014/main" id="{7F4631FF-4C10-4E8E-912D-CD7E716A4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1" b="6525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Lboro Market on Twitter: &quot;We have lots of locally sourced, fresh produce on  today's #Loughborough Market incuding Meat, Fish, Dairy, Fruit &amp; Veg as  well as street food and retail stalls #shoplocal @">
            <a:extLst>
              <a:ext uri="{FF2B5EF4-FFF2-40B4-BE49-F238E27FC236}">
                <a16:creationId xmlns:a16="http://schemas.microsoft.com/office/drawing/2014/main" id="{15B48208-97B0-4152-98D9-9D6C3E4F4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26515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6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CTs, Inclusion and Development | School of Business and Economics |  Loughborough University">
            <a:extLst>
              <a:ext uri="{FF2B5EF4-FFF2-40B4-BE49-F238E27FC236}">
                <a16:creationId xmlns:a16="http://schemas.microsoft.com/office/drawing/2014/main" id="{8F07D648-149E-4E3E-B8EC-FB59037DC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7242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0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7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2" name="Rectangle 8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4440F-BE7B-4375-BA67-BB375351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55" y="374904"/>
            <a:ext cx="6281928" cy="174418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Clips to watch:</a:t>
            </a:r>
          </a:p>
        </p:txBody>
      </p:sp>
      <p:sp>
        <p:nvSpPr>
          <p:cNvPr id="7179" name="Content Placeholder 7173">
            <a:extLst>
              <a:ext uri="{FF2B5EF4-FFF2-40B4-BE49-F238E27FC236}">
                <a16:creationId xmlns:a16="http://schemas.microsoft.com/office/drawing/2014/main" id="{8E5A8E41-6261-48F2-B894-B277B06D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5" y="2256247"/>
            <a:ext cx="6922770" cy="4195191"/>
          </a:xfrm>
        </p:spPr>
        <p:txBody>
          <a:bodyPr>
            <a:normAutofit/>
          </a:bodyPr>
          <a:lstStyle/>
          <a:p>
            <a:r>
              <a:rPr lang="en-GB" u="sng" dirty="0">
                <a:hlinkClick r:id="rId2"/>
              </a:rPr>
              <a:t>https://youtu.be/</a:t>
            </a:r>
            <a:r>
              <a:rPr lang="en-GB" dirty="0">
                <a:hlinkClick r:id="rId2"/>
              </a:rPr>
              <a:t>R-BlhU0mQLo</a:t>
            </a:r>
            <a:r>
              <a:rPr lang="en-GB" dirty="0"/>
              <a:t>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walk around the market</a:t>
            </a:r>
          </a:p>
          <a:p>
            <a:pPr marL="0" indent="0">
              <a:buNone/>
            </a:pPr>
            <a:endParaRPr lang="en-GB" dirty="0">
              <a:hlinkClick r:id="rId3"/>
            </a:endParaRPr>
          </a:p>
          <a:p>
            <a:r>
              <a:rPr lang="en-GB" u="sng" dirty="0">
                <a:hlinkClick r:id="rId3"/>
              </a:rPr>
              <a:t>https://fb.watch/4_yrI-Y5rR/</a:t>
            </a:r>
            <a:r>
              <a:rPr lang="en-GB" dirty="0"/>
              <a:t>    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Fruit and veg stallholders</a:t>
            </a:r>
          </a:p>
          <a:p>
            <a:r>
              <a:rPr lang="en-GB" u="sng" dirty="0">
                <a:hlinkClick r:id="rId4"/>
              </a:rPr>
              <a:t>https://fb.watch/4_y_Cupu0S/</a:t>
            </a:r>
            <a:r>
              <a:rPr lang="en-GB" dirty="0"/>
              <a:t>  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Haberdashery stalls</a:t>
            </a:r>
          </a:p>
          <a:p>
            <a:r>
              <a:rPr lang="en-GB" u="sng" dirty="0">
                <a:hlinkClick r:id="rId5"/>
              </a:rPr>
              <a:t>https://youtu.be/jw0QNPzhup0</a:t>
            </a:r>
            <a:r>
              <a:rPr lang="en-GB" dirty="0"/>
              <a:t>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Fishmongers</a:t>
            </a:r>
          </a:p>
          <a:p>
            <a:r>
              <a:rPr lang="en-GB" u="sng" dirty="0">
                <a:hlinkClick r:id="rId6"/>
              </a:rPr>
              <a:t>https://youtu.be/cKTYiHIWQP4</a:t>
            </a:r>
            <a:r>
              <a:rPr lang="en-GB" dirty="0"/>
              <a:t>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Socks and tights stall</a:t>
            </a:r>
          </a:p>
          <a:p>
            <a:r>
              <a:rPr lang="en-GB" u="sng" dirty="0">
                <a:hlinkClick r:id="rId7"/>
              </a:rPr>
              <a:t>https://fb.watch/4_z8L214Vg/</a:t>
            </a:r>
            <a:r>
              <a:rPr lang="en-GB" u="sng" dirty="0"/>
              <a:t> </a:t>
            </a:r>
            <a:r>
              <a:rPr lang="en-GB" dirty="0"/>
              <a:t> 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Bakery stall</a:t>
            </a:r>
          </a:p>
          <a:p>
            <a:r>
              <a:rPr lang="en-GB" u="sng" dirty="0">
                <a:hlinkClick r:id="rId8"/>
              </a:rPr>
              <a:t>https://fb.watch/4_yw7tuu3b/</a:t>
            </a:r>
            <a:r>
              <a:rPr lang="en-GB" dirty="0"/>
              <a:t>     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Egg Stall</a:t>
            </a:r>
          </a:p>
          <a:p>
            <a:endParaRPr lang="en-US" dirty="0"/>
          </a:p>
        </p:txBody>
      </p:sp>
      <p:pic>
        <p:nvPicPr>
          <p:cNvPr id="7170" name="Picture 2" descr="Council Closes Market By Invoking 800-Year-Old King's Charter | Ancient  Origins">
            <a:extLst>
              <a:ext uri="{FF2B5EF4-FFF2-40B4-BE49-F238E27FC236}">
                <a16:creationId xmlns:a16="http://schemas.microsoft.com/office/drawing/2014/main" id="{E828F7C4-BDAA-4FF9-AF5A-389C39682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3" r="27841" b="-1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4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ite's saxon village fair | Giclee painting, Saxon, Painting">
            <a:extLst>
              <a:ext uri="{FF2B5EF4-FFF2-40B4-BE49-F238E27FC236}">
                <a16:creationId xmlns:a16="http://schemas.microsoft.com/office/drawing/2014/main" id="{766B3D98-69C0-44A1-A2BF-4652D479E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r="1" b="3072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5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C15352D-8492-45B2-BEE3-D4F1764C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5" y="428625"/>
            <a:ext cx="463867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FC0AAE-15AF-4C09-8311-069CC02747DD}"/>
              </a:ext>
            </a:extLst>
          </p:cNvPr>
          <p:cNvSpPr/>
          <p:nvPr/>
        </p:nvSpPr>
        <p:spPr>
          <a:xfrm>
            <a:off x="6525338" y="3244334"/>
            <a:ext cx="499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https://www.youtube.com/watch?v=OMNqS2-jDgE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6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CAD153-0A3E-4709-8DF7-6B2EB74B02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23601" y="518826"/>
            <a:ext cx="7744798" cy="58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4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164</Words>
  <Application>Microsoft Office PowerPoint</Application>
  <PresentationFormat>Widescreen</PresentationFormat>
  <Paragraphs>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Algerian</vt:lpstr>
      <vt:lpstr>Calibri</vt:lpstr>
      <vt:lpstr>Garamond</vt:lpstr>
      <vt:lpstr>Savon</vt:lpstr>
      <vt:lpstr>Magical Markets</vt:lpstr>
      <vt:lpstr>PowerPoint Presentation</vt:lpstr>
      <vt:lpstr>PowerPoint Presentation</vt:lpstr>
      <vt:lpstr>PowerPoint Presentation</vt:lpstr>
      <vt:lpstr>PowerPoint Presentation</vt:lpstr>
      <vt:lpstr>Useful Clips to watch: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Events you can visit with family and friends this year.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Magical Markets</dc:title>
  <dc:creator>Mary Sibson</dc:creator>
  <cp:lastModifiedBy>Louise Sharples</cp:lastModifiedBy>
  <cp:revision>8</cp:revision>
  <dcterms:created xsi:type="dcterms:W3CDTF">2021-05-06T13:48:00Z</dcterms:created>
  <dcterms:modified xsi:type="dcterms:W3CDTF">2021-05-11T12:53:58Z</dcterms:modified>
</cp:coreProperties>
</file>