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21"/>
  </p:notesMasterIdLst>
  <p:sldIdLst>
    <p:sldId id="256" r:id="rId6"/>
    <p:sldId id="298" r:id="rId7"/>
    <p:sldId id="419" r:id="rId8"/>
    <p:sldId id="421" r:id="rId9"/>
    <p:sldId id="423" r:id="rId10"/>
    <p:sldId id="385" r:id="rId11"/>
    <p:sldId id="381" r:id="rId12"/>
    <p:sldId id="383" r:id="rId13"/>
    <p:sldId id="387" r:id="rId14"/>
    <p:sldId id="380" r:id="rId15"/>
    <p:sldId id="386" r:id="rId16"/>
    <p:sldId id="391" r:id="rId17"/>
    <p:sldId id="426" r:id="rId18"/>
    <p:sldId id="427" r:id="rId19"/>
    <p:sldId id="395" r:id="rId20"/>
  </p:sldIdLst>
  <p:sldSz cx="9144000" cy="6858000" type="screen4x3"/>
  <p:notesSz cx="6797675" cy="9926638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SB-Book" panose="02000503040000020003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SB-Book" panose="02000503040000020003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SB-Book" panose="02000503040000020003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SB-Book" panose="02000503040000020003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SB-Book" panose="02000503040000020003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uturaSB-Book" panose="02000503040000020003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uturaSB-Book" panose="02000503040000020003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uturaSB-Book" panose="02000503040000020003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uturaSB-Book" panose="02000503040000020003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5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700"/>
  </p:normalViewPr>
  <p:slideViewPr>
    <p:cSldViewPr snapToGrid="0">
      <p:cViewPr varScale="1">
        <p:scale>
          <a:sx n="62" d="100"/>
          <a:sy n="62" d="100"/>
        </p:scale>
        <p:origin x="123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39C34-4FDC-4C27-AD7D-17323942B1B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1B5EB-7144-438D-8978-E2AA67C2B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2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1B5EB-7144-438D-8978-E2AA67C2B8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38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4B2A7-0BFA-75F9-F2EF-16DE981EE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2D453-710E-DF9B-9D9A-A6766656D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0AD52-A40A-9DA0-701A-A1490DFD2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E5261-7949-AD3B-413A-5053243D0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1B5EB-7144-438D-8978-E2AA67C2B8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5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1B5EB-7144-438D-8978-E2AA67C2B8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5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20D03-E0CA-64EF-C1C0-954B8BBC2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76BCE8-DEA9-C366-91F2-CF55F04E6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3F472-A76D-CDFD-6C8F-A5124264C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2E0F1-39B2-8FDC-9C71-A11A47941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1B5EB-7144-438D-8978-E2AA67C2B8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8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1291D-9A80-90E5-226E-F0041E446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EE816-1014-06B3-87D2-F351C2FEF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40CBE-582A-C791-5E3B-9EB5E6952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EEA6B-A373-B21A-C26D-1820D7C19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1B5EB-7144-438D-8978-E2AA67C2B8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3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1B5EB-7144-438D-8978-E2AA67C2B8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4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1B5EB-7144-438D-8978-E2AA67C2B8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5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1B5EB-7144-438D-8978-E2AA67C2B8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5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1B5EB-7144-438D-8978-E2AA67C2B8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32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7412E-2159-8D13-51B7-A50063EB5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F34380-51D9-0DE2-10C7-AAF3A63A3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1F0276-41BB-7578-9281-0A150A46B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88E5E-E233-193E-0EF2-1DDD29F4A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1B5EB-7144-438D-8978-E2AA67C2B8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6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A37C-D4ED-DEF5-BF63-5A3919391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7A9E4-30D6-953F-3F4D-1F31D1CE2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8104-CDAB-44A5-A5EC-669A2661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3E052-CB87-CB4F-22DC-2B534EBD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8421D-C6DF-01C7-AC19-6FC4FED8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422A5-6840-48D1-8845-CF1D3C934E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74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8C0EC-5D51-D16C-63C3-AB23C168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4CB2F-83B8-8CFA-84F5-40C3215F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463F3-FF01-9671-05FB-9BD7F77D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C75FA-3C8C-4838-DCBB-2D80296C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04467-4D21-95DE-49F6-6A417B4B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5B809-1586-4687-BDC2-5DC82D5E72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299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0F02B1-381D-4B95-4757-764F335B0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D958F-4EC5-50B1-1112-847394F7E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66A85-CF8A-5753-8C60-CF5BB107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BF0C8-57E4-9F1C-755E-5AB8F6F6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7DA25-FC69-3C2F-4554-DCB9D411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679A0-1645-4DEA-BAE6-75A12045B0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15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F883-3E00-C8BC-8CF5-DB1F6859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34A5-2087-9DAF-B947-41DF19203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2D430-28BE-F8F5-C205-B0CA7536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58B6-D35A-99A7-0500-A67D207A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96B39-2C7C-8286-7BE4-1756BCA6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98683-9460-4E77-882E-ACD85EC77C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18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E848-CE2C-ADD8-FC65-B9F6D837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83B49-981A-336B-FEA0-C56F98C79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152A8-252C-FAF2-EC20-B908774A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19CF7-39A9-2A13-BA09-957CB698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8BE0A-EE85-3057-3C8B-8E575131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02097-C37E-4BC4-8865-5EF57D854E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141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6513-CC39-9C36-C0DC-61A781C0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7AE1C-9FF3-567C-7C9F-79DEA4549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909FA-BE40-4CF5-28F0-A3B06A658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7E388-566C-EDE7-E81A-A20F0D71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0CA65-B5FD-5927-6A08-72E68477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C3D4B-739F-E470-74FD-B52DFDCB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2850-9624-475A-AF2E-494A5780BD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41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3B3F-C9D4-F492-40C7-44D61212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850A2-C3AB-1EAE-0662-F408F7ED7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761DA-E825-4A98-3372-7F930F77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202C7-4CC9-4EE7-4BFD-019D0973D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51579-1506-C030-AD11-CCDD3898B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903B1-6A12-B24C-2CA5-1DAA6BDA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03AE4-A79D-6F12-5EDE-BCBB0D39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584D3-0BA6-D090-4CFA-10A11A99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9A73A-5329-4CEE-ACCC-F315CA1A45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7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D5D9-8420-6AE4-2005-2F45A787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7396E-8AD4-9F1F-1846-D3A64ED5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F2A1B-0E5D-2306-B53F-8C3E3514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D2CB6-E2ED-7FC4-B672-4D5907A9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8767-3ED4-4FF9-A876-C691B187DB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841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C9B7B-B1ED-C5D9-694A-42508EC3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E6211-483E-B4F9-296B-92657E77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A93F2-0FC9-126D-256D-472ED470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30FB3-B9A9-4048-9BA2-6110075D53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21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BE66-E56E-C96C-56F6-0AA3A8C2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FF4F-C1D5-22E4-D9D7-3F4B2B458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B033C-8090-8E2C-061A-621C571F5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68F0B-F330-2297-7F6B-9274B5B9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CF1B4-A3D3-94CF-C6AC-19ACD231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55780-0187-B0E6-C9CC-37410DA2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9F00-25B6-4BEE-9B9F-DFD079EB20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73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3B94-E335-0888-DB7D-D926A7B7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EA5BA-A9CC-A1BC-6DB3-6C99F5E4D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7A698-0478-C5DF-43A5-28BA40F59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821C7-7A04-71C7-C075-D7E23B3F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D2491-2710-20B6-1DF8-7E223F1D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7D500-E771-35AE-F287-48BFB3AE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6871E-1242-4329-A87C-E6D953B820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483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B275A2B-13AA-B0F7-C064-79AE3CDF2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A3E36E3-5CE2-CEC9-6C04-FFEC6141C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F182442-F98E-AABF-762C-7E7841E362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F54120A-D809-A429-F66E-1A4C31EA85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3CE53C5-366F-AC73-1F44-B7D23B3F22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7DC559-BFB8-47B0-A526-4011CDA2720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SB-Book" panose="02000503040000020003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SB-Book" panose="02000503040000020003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SB-Book" panose="02000503040000020003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SB-Book" panose="02000503040000020003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SB-Book" panose="02000503040000020003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SB-Book" panose="02000503040000020003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SB-Book" panose="02000503040000020003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SB-Book" panose="02000503040000020003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ors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ed and black rectangular object with a white logo&#10;&#10;Description automatically generated">
            <a:extLst>
              <a:ext uri="{FF2B5EF4-FFF2-40B4-BE49-F238E27FC236}">
                <a16:creationId xmlns:a16="http://schemas.microsoft.com/office/drawing/2014/main" id="{205F20A0-41F2-9255-602F-3E4DD51A5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6" name="Rectangle 8">
            <a:extLst>
              <a:ext uri="{FF2B5EF4-FFF2-40B4-BE49-F238E27FC236}">
                <a16:creationId xmlns:a16="http://schemas.microsoft.com/office/drawing/2014/main" id="{1E204D59-707A-4432-CB35-5364BF0662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882" y="1396503"/>
            <a:ext cx="6649270" cy="864597"/>
          </a:xfrm>
        </p:spPr>
        <p:txBody>
          <a:bodyPr anchor="ctr"/>
          <a:lstStyle/>
          <a:p>
            <a:pPr algn="l"/>
            <a:r>
              <a:rPr lang="en-GB" sz="4800" dirty="0">
                <a:solidFill>
                  <a:schemeClr val="bg1"/>
                </a:solidFill>
                <a:effectLst/>
                <a:latin typeface="FuturaSB-Bold" panose="02000504050000020003" pitchFamily="2" charset="0"/>
                <a:cs typeface="Supreme LL Black" panose="020B0504010101010103" pitchFamily="34" charset="77"/>
              </a:rPr>
              <a:t>Strategy development amid organisational change</a:t>
            </a:r>
            <a:endParaRPr lang="en-US" altLang="en-US" sz="4800" dirty="0">
              <a:solidFill>
                <a:schemeClr val="bg1"/>
              </a:solidFill>
              <a:latin typeface="FuturaSB-Bold" panose="02000504050000020003" pitchFamily="2" charset="0"/>
              <a:cs typeface="Supreme LL Black" panose="020B0504010101010103" pitchFamily="34" charset="77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5766146-D7DB-28B4-CA57-6CB076138B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0882" y="3041935"/>
            <a:ext cx="6772556" cy="1130941"/>
          </a:xfrm>
        </p:spPr>
        <p:txBody>
          <a:bodyPr/>
          <a:lstStyle/>
          <a:p>
            <a:pPr algn="l"/>
            <a:endParaRPr lang="en-US" altLang="en-US" sz="700" dirty="0">
              <a:solidFill>
                <a:schemeClr val="bg1"/>
              </a:solidFill>
              <a:latin typeface="FuturaSB-Bold" panose="02000504050000020003" pitchFamily="2" charset="0"/>
            </a:endParaRPr>
          </a:p>
          <a:p>
            <a:pPr algn="l"/>
            <a:endParaRPr lang="en-US" altLang="en-US" sz="1800" dirty="0">
              <a:solidFill>
                <a:schemeClr val="bg1"/>
              </a:solidFill>
            </a:endParaRPr>
          </a:p>
          <a:p>
            <a:pPr algn="l"/>
            <a:r>
              <a:rPr lang="en-US" altLang="en-US" sz="3200" dirty="0">
                <a:solidFill>
                  <a:schemeClr val="bg1"/>
                </a:solidFill>
              </a:rPr>
              <a:t>Beth Bryan</a:t>
            </a:r>
          </a:p>
          <a:p>
            <a:pPr algn="l"/>
            <a:r>
              <a:rPr lang="en-US" altLang="en-US" sz="2200" dirty="0">
                <a:solidFill>
                  <a:schemeClr val="bg1"/>
                </a:solidFill>
              </a:rPr>
              <a:t>Audience Strategy Lead, Barbican Futures Planning Officer</a:t>
            </a:r>
          </a:p>
          <a:p>
            <a:pPr algn="l"/>
            <a:r>
              <a:rPr lang="en-US" altLang="en-US" sz="2200" dirty="0">
                <a:solidFill>
                  <a:schemeClr val="bg1"/>
                </a:solidFill>
              </a:rPr>
              <a:t>Chair of the Visitor Studies Group</a:t>
            </a:r>
          </a:p>
          <a:p>
            <a:pPr algn="l"/>
            <a:endParaRPr lang="en-US" altLang="en-US" sz="2300" b="1" dirty="0">
              <a:solidFill>
                <a:schemeClr val="bg1"/>
              </a:solidFill>
            </a:endParaRPr>
          </a:p>
          <a:p>
            <a:pPr algn="l"/>
            <a:endParaRPr lang="en-US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A429F9-A0E0-3121-F27E-34182BC239D7}"/>
              </a:ext>
            </a:extLst>
          </p:cNvPr>
          <p:cNvSpPr txBox="1"/>
          <p:nvPr/>
        </p:nvSpPr>
        <p:spPr>
          <a:xfrm>
            <a:off x="8548124" y="6396339"/>
            <a:ext cx="59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E79845-9E65-4B8A-972D-01A946AD6573}" type="slidenum">
              <a:rPr lang="en-GB" sz="2400" b="1" dirty="0">
                <a:solidFill>
                  <a:srgbClr val="F3635C"/>
                </a:solidFill>
              </a:rPr>
              <a:t>10</a:t>
            </a:fld>
            <a:endParaRPr lang="en-GB" sz="2400" b="1" dirty="0">
              <a:solidFill>
                <a:srgbClr val="F3635C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2CCD1AA-6F70-5AF4-44FD-E142A94F1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838" y="1505912"/>
            <a:ext cx="7890553" cy="41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9pPr>
          </a:lstStyle>
          <a:p>
            <a:pPr algn="l"/>
            <a:r>
              <a:rPr lang="en-US" altLang="en-US" sz="2400" dirty="0">
                <a:solidFill>
                  <a:srgbClr val="F3635C"/>
                </a:solidFill>
                <a:latin typeface="FuturaSB-Bold" panose="02000504050000020003" pitchFamily="2" charset="0"/>
              </a:rPr>
              <a:t>Three-year transformation 2023 - 2026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C35B8C-70DB-A1CD-047F-4D473700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70" y="2003382"/>
            <a:ext cx="8044226" cy="41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2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7939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ed and black background&#10;&#10;Description automatically generated">
            <a:extLst>
              <a:ext uri="{FF2B5EF4-FFF2-40B4-BE49-F238E27FC236}">
                <a16:creationId xmlns:a16="http://schemas.microsoft.com/office/drawing/2014/main" id="{FF261A74-D292-65BC-8D22-1BB1DB2C3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25E7B4CD-69C9-F729-511A-1A152673A8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0824" y="335313"/>
            <a:ext cx="7325500" cy="82804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FuturaSB-Bold" panose="02000504050000020003" pitchFamily="2" charset="0"/>
              </a:rPr>
              <a:t>How will we get there?</a:t>
            </a:r>
            <a:endParaRPr lang="en-US" altLang="en-US" sz="3600" dirty="0">
              <a:solidFill>
                <a:schemeClr val="bg1"/>
              </a:solidFill>
              <a:latin typeface="FuturaSB-Bold" panose="02000504050000020003" pitchFamily="2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EF1CAAD-44D7-08BE-9D5D-87C1EEBFDD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0824" y="1498666"/>
            <a:ext cx="7017296" cy="5024026"/>
          </a:xfrm>
        </p:spPr>
        <p:txBody>
          <a:bodyPr/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Values-led, data-informed decision-making: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Sustainable – </a:t>
            </a: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Redefine value, change metrics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Inclusive – </a:t>
            </a: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Work with and for audiences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Connected – </a:t>
            </a: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Build relationships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Joyful – </a:t>
            </a: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Deliver positive experiences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Daring – </a:t>
            </a: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be relevant and civically engaged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98519-5671-11CC-BA0C-BD0CD0A25478}"/>
              </a:ext>
            </a:extLst>
          </p:cNvPr>
          <p:cNvSpPr txBox="1"/>
          <p:nvPr/>
        </p:nvSpPr>
        <p:spPr>
          <a:xfrm>
            <a:off x="8548124" y="6396339"/>
            <a:ext cx="59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E79845-9E65-4B8A-972D-01A946AD6573}" type="slidenum">
              <a:rPr lang="en-GB" sz="2400" b="1" dirty="0">
                <a:solidFill>
                  <a:schemeClr val="bg1"/>
                </a:solidFill>
              </a:rPr>
              <a:t>11</a:t>
            </a:fld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EDA827A0-C371-4D79-DB9C-D717806AFC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6790" y="494492"/>
            <a:ext cx="7211330" cy="1197830"/>
          </a:xfrm>
        </p:spPr>
        <p:txBody>
          <a:bodyPr/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solidFill>
                  <a:srgbClr val="F3635C"/>
                </a:solidFill>
                <a:latin typeface="FuturaSB-Bold" panose="02000504050000020003" pitchFamily="2" charset="0"/>
                <a:ea typeface="Calibri" panose="020F0502020204030204" pitchFamily="34" charset="0"/>
                <a:cs typeface="Times New Roman"/>
              </a:rPr>
              <a:t>Connected – Build relationships internally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400" kern="0" dirty="0">
                <a:effectLst/>
                <a:latin typeface="FuturaSB-Book" panose="0200050304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Collaboratin</a:t>
            </a:r>
            <a:r>
              <a:rPr lang="en-GB" sz="1400" kern="0" dirty="0">
                <a:latin typeface="FuturaSB-Book" panose="0200050304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g and breaking down siloes </a:t>
            </a:r>
            <a:r>
              <a:rPr lang="en-GB" sz="1400" kern="0" dirty="0">
                <a:effectLst/>
                <a:latin typeface="FuturaSB-Book" panose="0200050304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will enable us to work more efficiently and effectively for our audiences. Currently a Point-to-Point model is used to share audience data – it is collected, held, shared and actioned upon largely in siloes.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400" kern="0" dirty="0">
                <a:effectLst/>
                <a:latin typeface="FuturaSB-Book" panose="0200050304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Shifting to a Hub-and-Spoke model where data is centralised, accessible and transparent across the organisation will create a central point of truth, </a:t>
            </a:r>
            <a:r>
              <a:rPr lang="en-GB" sz="1400" kern="0" dirty="0">
                <a:latin typeface="FuturaSB-Book" panose="0200050304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reduce inefficiencies and improve response time to address issues raised by our audiences</a:t>
            </a:r>
            <a:r>
              <a:rPr lang="en-GB" sz="1600" kern="0" dirty="0">
                <a:latin typeface="FuturaSB-Book" panose="0200050304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100" dirty="0"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54A77-4E80-F4DA-E986-598D85211979}"/>
              </a:ext>
            </a:extLst>
          </p:cNvPr>
          <p:cNvSpPr txBox="1"/>
          <p:nvPr/>
        </p:nvSpPr>
        <p:spPr>
          <a:xfrm>
            <a:off x="8548124" y="6396339"/>
            <a:ext cx="59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E79845-9E65-4B8A-972D-01A946AD6573}" type="slidenum">
              <a:rPr lang="en-GB" sz="2400" b="1" dirty="0">
                <a:solidFill>
                  <a:srgbClr val="F3635C"/>
                </a:solidFill>
              </a:rPr>
              <a:t>12</a:t>
            </a:fld>
            <a:endParaRPr lang="en-GB" sz="2400" b="1" dirty="0">
              <a:solidFill>
                <a:srgbClr val="F3635C"/>
              </a:solidFill>
            </a:endParaRPr>
          </a:p>
        </p:txBody>
      </p:sp>
      <p:pic>
        <p:nvPicPr>
          <p:cNvPr id="2" name="Picture 1" descr="A diagram of a network&#10;&#10;Description automatically generated">
            <a:extLst>
              <a:ext uri="{FF2B5EF4-FFF2-40B4-BE49-F238E27FC236}">
                <a16:creationId xmlns:a16="http://schemas.microsoft.com/office/drawing/2014/main" id="{7B7F1781-9A92-6029-9AAF-3090CD032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268" y="2764960"/>
            <a:ext cx="6422373" cy="35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8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EC2CF-4EF7-55FA-8898-594F218A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F8262E-687F-09AC-8215-28924F851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7939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ed and black background&#10;&#10;Description automatically generated">
            <a:extLst>
              <a:ext uri="{FF2B5EF4-FFF2-40B4-BE49-F238E27FC236}">
                <a16:creationId xmlns:a16="http://schemas.microsoft.com/office/drawing/2014/main" id="{F8A76FC8-20E0-AE38-F071-B2DF9650D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45AD6E61-ACB4-59B4-8237-F7F648B022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0824" y="335313"/>
            <a:ext cx="7325500" cy="82804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FuturaSB-Bold" panose="02000504050000020003" pitchFamily="2" charset="0"/>
              </a:rPr>
              <a:t>Dependencies &amp; challenges</a:t>
            </a:r>
            <a:endParaRPr lang="en-US" altLang="en-US" sz="3600" dirty="0">
              <a:solidFill>
                <a:schemeClr val="bg1"/>
              </a:solidFill>
              <a:latin typeface="FuturaSB-Bold" panose="02000504050000020003" pitchFamily="2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F837884-1F6B-30DB-9603-B402AAF2A3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0824" y="1498666"/>
            <a:ext cx="7017296" cy="5024026"/>
          </a:xfrm>
        </p:spPr>
        <p:txBody>
          <a:bodyPr/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Dependencies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Cannot just be one part of the organisation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Consider organisational structure and reallocation of resources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200" dirty="0">
              <a:solidFill>
                <a:schemeClr val="bg1"/>
              </a:solidFill>
              <a:ea typeface="Calibri" panose="020F0502020204030204" pitchFamily="34" charset="0"/>
              <a:cs typeface="Times New Roman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Challenges</a:t>
            </a:r>
            <a:endParaRPr lang="en-GB" sz="3200" b="1" dirty="0">
              <a:solidFill>
                <a:schemeClr val="bg1"/>
              </a:solidFill>
              <a:ea typeface="Calibri" panose="020F0502020204030204" pitchFamily="34" charset="0"/>
              <a:cs typeface="Times New Roman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Myths that are hindering our cultural change and delivery:</a:t>
            </a:r>
          </a:p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i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Diverse artists are the only way to engage diverse audiences</a:t>
            </a:r>
          </a:p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i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If successful, it is good programming; if not, it is bad marketing</a:t>
            </a:r>
          </a:p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i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Data and art don’t go together</a:t>
            </a:r>
          </a:p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i="1" kern="0" dirty="0">
                <a:solidFill>
                  <a:schemeClr val="bg1"/>
                </a:solidFill>
                <a:effectLst/>
                <a:latin typeface="FuturaSB-Book" panose="0200050304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We wouldn’t have difficulties increasing and diversifying our audiences if we could make every show free</a:t>
            </a:r>
          </a:p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Times New Roman"/>
            </a:endParaRPr>
          </a:p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FD79C-8EB3-044D-40E4-F8440C773408}"/>
              </a:ext>
            </a:extLst>
          </p:cNvPr>
          <p:cNvSpPr txBox="1"/>
          <p:nvPr/>
        </p:nvSpPr>
        <p:spPr>
          <a:xfrm>
            <a:off x="8548124" y="6396339"/>
            <a:ext cx="59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E79845-9E65-4B8A-972D-01A946AD6573}" type="slidenum">
              <a:rPr lang="en-GB" sz="2400" b="1" dirty="0">
                <a:solidFill>
                  <a:schemeClr val="bg1"/>
                </a:solidFill>
              </a:rPr>
              <a:t>13</a:t>
            </a:fld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94CB81-39C1-64F0-2233-BDA138D09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8B5EEC-6911-6C5B-9AC9-E512DDED8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7939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ed and black background&#10;&#10;Description automatically generated">
            <a:extLst>
              <a:ext uri="{FF2B5EF4-FFF2-40B4-BE49-F238E27FC236}">
                <a16:creationId xmlns:a16="http://schemas.microsoft.com/office/drawing/2014/main" id="{1185C79E-6584-D469-BFFB-B445AF427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FCFCC844-7ED2-51E5-B38D-33A8AD40FC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0824" y="335313"/>
            <a:ext cx="7325500" cy="82804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FuturaSB-Bold" panose="02000504050000020003" pitchFamily="2" charset="0"/>
              </a:rPr>
              <a:t>Advocates</a:t>
            </a:r>
            <a:endParaRPr lang="en-US" altLang="en-US" sz="3600" dirty="0">
              <a:solidFill>
                <a:schemeClr val="bg1"/>
              </a:solidFill>
              <a:latin typeface="FuturaSB-Bold" panose="02000504050000020003" pitchFamily="2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709F15F-E069-8B84-24D6-D3448B6E19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0824" y="1498666"/>
            <a:ext cx="7017296" cy="5024026"/>
          </a:xfrm>
        </p:spPr>
        <p:txBody>
          <a:bodyPr/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Audience advocates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Desire to run before we can walk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Careful expectation management</a:t>
            </a:r>
            <a:r>
              <a:rPr lang="en-GB" sz="1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 </a:t>
            </a:r>
            <a:endParaRPr lang="en-GB" sz="2000" dirty="0">
              <a:solidFill>
                <a:schemeClr val="bg1"/>
              </a:solidFill>
              <a:ea typeface="Calibri" panose="020F0502020204030204" pitchFamily="34" charset="0"/>
              <a:cs typeface="Times New Roman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Will enable the delivery of the strategy </a:t>
            </a:r>
            <a:endParaRPr lang="en-GB" sz="1200" dirty="0">
              <a:solidFill>
                <a:schemeClr val="bg1"/>
              </a:solidFill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421FBC-92D9-4547-EB22-65F6365CFAF7}"/>
              </a:ext>
            </a:extLst>
          </p:cNvPr>
          <p:cNvSpPr txBox="1"/>
          <p:nvPr/>
        </p:nvSpPr>
        <p:spPr>
          <a:xfrm>
            <a:off x="8548124" y="6396339"/>
            <a:ext cx="59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E79845-9E65-4B8A-972D-01A946AD6573}" type="slidenum">
              <a:rPr lang="en-GB" sz="2400" b="1" dirty="0">
                <a:solidFill>
                  <a:schemeClr val="bg1"/>
                </a:solidFill>
              </a:rPr>
              <a:t>14</a:t>
            </a:fld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FDD2-1648-F639-12BD-DCD2C67E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d and black rectangular object with a white logo&#10;&#10;Description automatically generated">
            <a:extLst>
              <a:ext uri="{FF2B5EF4-FFF2-40B4-BE49-F238E27FC236}">
                <a16:creationId xmlns:a16="http://schemas.microsoft.com/office/drawing/2014/main" id="{79A7FA1F-2033-3CB4-EDB5-31A5BBB16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B573E5-A2AA-85BF-6859-4B3808AA2020}"/>
              </a:ext>
            </a:extLst>
          </p:cNvPr>
          <p:cNvSpPr txBox="1"/>
          <p:nvPr/>
        </p:nvSpPr>
        <p:spPr>
          <a:xfrm>
            <a:off x="1582220" y="4109663"/>
            <a:ext cx="5167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Beth Bryan</a:t>
            </a:r>
          </a:p>
          <a:p>
            <a:r>
              <a:rPr lang="en-GB" sz="2400" dirty="0">
                <a:solidFill>
                  <a:schemeClr val="bg1"/>
                </a:solidFill>
              </a:rPr>
              <a:t>BethBryanConsultancy@gmail.com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Visitor Studies Group</a:t>
            </a:r>
          </a:p>
          <a:p>
            <a:r>
              <a:rPr lang="en-GB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https://visitors.org.uk/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the.visitor.studies.group@gmail.com</a:t>
            </a:r>
          </a:p>
        </p:txBody>
      </p:sp>
    </p:spTree>
    <p:extLst>
      <p:ext uri="{BB962C8B-B14F-4D97-AF65-F5344CB8AC3E}">
        <p14:creationId xmlns:p14="http://schemas.microsoft.com/office/powerpoint/2010/main" val="343959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7939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ed and black background&#10;&#10;Description automatically generated">
            <a:extLst>
              <a:ext uri="{FF2B5EF4-FFF2-40B4-BE49-F238E27FC236}">
                <a16:creationId xmlns:a16="http://schemas.microsoft.com/office/drawing/2014/main" id="{FF261A74-D292-65BC-8D22-1BB1DB2C3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"/>
            <a:ext cx="9144000" cy="6858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25E7B4CD-69C9-F729-511A-1A152673A8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0828" y="335313"/>
            <a:ext cx="6205612" cy="82804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FuturaSB-Bold" panose="02000504050000020003" pitchFamily="2" charset="0"/>
              </a:rPr>
              <a:t>Developing our strategy</a:t>
            </a:r>
            <a:endParaRPr lang="en-US" altLang="en-US" sz="3600" dirty="0">
              <a:solidFill>
                <a:schemeClr val="bg1"/>
              </a:solidFill>
              <a:latin typeface="FuturaSB-Bold" panose="02000504050000020003" pitchFamily="2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EF1CAAD-44D7-08BE-9D5D-87C1EEBFDD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0824" y="1498666"/>
            <a:ext cx="7017296" cy="5024026"/>
          </a:xfrm>
        </p:spPr>
        <p:txBody>
          <a:bodyPr/>
          <a:lstStyle/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Intent and development process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Assess where we are now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Identify where we want to be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Map the gap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Identify dependencies, challenges and advocates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GB" sz="1400" dirty="0">
              <a:solidFill>
                <a:schemeClr val="bg1"/>
              </a:solidFill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70DB7-054B-6601-0FF9-1113D3820DB5}"/>
              </a:ext>
            </a:extLst>
          </p:cNvPr>
          <p:cNvSpPr txBox="1"/>
          <p:nvPr/>
        </p:nvSpPr>
        <p:spPr>
          <a:xfrm>
            <a:off x="8548124" y="6396339"/>
            <a:ext cx="59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E79845-9E65-4B8A-972D-01A946AD6573}" type="slidenum">
              <a:rPr lang="en-GB" sz="2400" b="1" dirty="0">
                <a:solidFill>
                  <a:schemeClr val="bg1"/>
                </a:solidFill>
              </a:rPr>
              <a:t>2</a:t>
            </a:fld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2248-135F-48D1-A0CA-77E28040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close-up of a flyer&#10;&#10;Description automatically generated">
            <a:extLst>
              <a:ext uri="{FF2B5EF4-FFF2-40B4-BE49-F238E27FC236}">
                <a16:creationId xmlns:a16="http://schemas.microsoft.com/office/drawing/2014/main" id="{7E7D1C5E-2C79-8D65-877E-1B1AB0703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"/>
            <a:ext cx="9144000" cy="6835244"/>
          </a:xfrm>
        </p:spPr>
      </p:pic>
    </p:spTree>
    <p:extLst>
      <p:ext uri="{BB962C8B-B14F-4D97-AF65-F5344CB8AC3E}">
        <p14:creationId xmlns:p14="http://schemas.microsoft.com/office/powerpoint/2010/main" val="195673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4C2EAF-385A-D4B0-8564-70FB31B1D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B52287-98C2-CACC-A807-DD4DF46CF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7939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ed and black background&#10;&#10;Description automatically generated">
            <a:extLst>
              <a:ext uri="{FF2B5EF4-FFF2-40B4-BE49-F238E27FC236}">
                <a16:creationId xmlns:a16="http://schemas.microsoft.com/office/drawing/2014/main" id="{B2145937-7601-72BC-4C34-0ECCBB01D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CDC9D964-B58D-F0D4-E810-6C3973519C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0824" y="335313"/>
            <a:ext cx="7510434" cy="82804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FuturaSB-Bold" panose="02000504050000020003" pitchFamily="2" charset="0"/>
              </a:rPr>
              <a:t>Intent and development process</a:t>
            </a:r>
            <a:endParaRPr lang="en-US" altLang="en-US" sz="3600" dirty="0">
              <a:solidFill>
                <a:schemeClr val="bg1"/>
              </a:solidFill>
              <a:latin typeface="FuturaSB-Bold" panose="02000504050000020003" pitchFamily="2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ADF3139-1249-DD96-68F5-E718BEB6E1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0824" y="1498666"/>
            <a:ext cx="7017296" cy="5024026"/>
          </a:xfrm>
        </p:spPr>
        <p:txBody>
          <a:bodyPr/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Intentionally long development period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Enable the organisational framework to develop in tandem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Met our current resources and capacity needs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Secured better buy-in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200" dirty="0">
              <a:solidFill>
                <a:schemeClr val="bg1"/>
              </a:solidFill>
              <a:ea typeface="Calibri" panose="020F0502020204030204" pitchFamily="34" charset="0"/>
              <a:cs typeface="Times New Roman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Employ objectivity, collaboration &amp; transparency 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Root change in the why 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Use tools and practices based on objectivity, best practice and expertise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Curiosity and support not judgement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DAE20-6C38-80B3-5E93-1B1F5099111B}"/>
              </a:ext>
            </a:extLst>
          </p:cNvPr>
          <p:cNvSpPr txBox="1"/>
          <p:nvPr/>
        </p:nvSpPr>
        <p:spPr>
          <a:xfrm>
            <a:off x="8548124" y="6396339"/>
            <a:ext cx="59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E79845-9E65-4B8A-972D-01A946AD6573}" type="slidenum">
              <a:rPr lang="en-GB" sz="2400" b="1" dirty="0">
                <a:solidFill>
                  <a:schemeClr val="bg1"/>
                </a:solidFill>
              </a:rPr>
              <a:t>4</a:t>
            </a:fld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CBEF7B-178F-CBCB-13F6-7839987A5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BEC89F-27B9-8B41-F099-C88D4E63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7939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ed and black background&#10;&#10;Description automatically generated">
            <a:extLst>
              <a:ext uri="{FF2B5EF4-FFF2-40B4-BE49-F238E27FC236}">
                <a16:creationId xmlns:a16="http://schemas.microsoft.com/office/drawing/2014/main" id="{7FFB40AC-7D04-5590-78D6-0E2732B67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4FB8D3AE-8CC3-569E-4890-801D37B08C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0824" y="335313"/>
            <a:ext cx="7510434" cy="82804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FuturaSB-Bold" panose="02000504050000020003" pitchFamily="2" charset="0"/>
              </a:rPr>
              <a:t>Intent and development process</a:t>
            </a:r>
            <a:endParaRPr lang="en-US" altLang="en-US" sz="3600" dirty="0">
              <a:solidFill>
                <a:schemeClr val="bg1"/>
              </a:solidFill>
              <a:latin typeface="FuturaSB-Bold" panose="02000504050000020003" pitchFamily="2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EADC434-D5A1-1BE5-1E20-6733CFF4A1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0824" y="1498666"/>
            <a:ext cx="7017296" cy="5024026"/>
          </a:xfrm>
        </p:spPr>
        <p:txBody>
          <a:bodyPr/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Reject silos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Strategy cannot be achieved alone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Challenges are not unique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69729-4796-36E5-4F58-E42D9A826734}"/>
              </a:ext>
            </a:extLst>
          </p:cNvPr>
          <p:cNvSpPr txBox="1"/>
          <p:nvPr/>
        </p:nvSpPr>
        <p:spPr>
          <a:xfrm>
            <a:off x="8548124" y="6396339"/>
            <a:ext cx="59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E79845-9E65-4B8A-972D-01A946AD6573}" type="slidenum">
              <a:rPr lang="en-GB" sz="2400" b="1" dirty="0">
                <a:solidFill>
                  <a:schemeClr val="bg1"/>
                </a:solidFill>
              </a:rPr>
              <a:t>5</a:t>
            </a:fld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5EAC97A-1C32-3781-6B03-139344F1A9C7}"/>
              </a:ext>
            </a:extLst>
          </p:cNvPr>
          <p:cNvGraphicFramePr>
            <a:graphicFrameLocks noGrp="1"/>
          </p:cNvGraphicFramePr>
          <p:nvPr/>
        </p:nvGraphicFramePr>
        <p:xfrm>
          <a:off x="1253451" y="1923259"/>
          <a:ext cx="7814035" cy="4846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47821">
                  <a:extLst>
                    <a:ext uri="{9D8B030D-6E8A-4147-A177-3AD203B41FA5}">
                      <a16:colId xmlns:a16="http://schemas.microsoft.com/office/drawing/2014/main" val="654112723"/>
                    </a:ext>
                  </a:extLst>
                </a:gridCol>
                <a:gridCol w="1248816">
                  <a:extLst>
                    <a:ext uri="{9D8B030D-6E8A-4147-A177-3AD203B41FA5}">
                      <a16:colId xmlns:a16="http://schemas.microsoft.com/office/drawing/2014/main" val="2456518567"/>
                    </a:ext>
                  </a:extLst>
                </a:gridCol>
                <a:gridCol w="1369669">
                  <a:extLst>
                    <a:ext uri="{9D8B030D-6E8A-4147-A177-3AD203B41FA5}">
                      <a16:colId xmlns:a16="http://schemas.microsoft.com/office/drawing/2014/main" val="3169795419"/>
                    </a:ext>
                  </a:extLst>
                </a:gridCol>
                <a:gridCol w="1349243">
                  <a:extLst>
                    <a:ext uri="{9D8B030D-6E8A-4147-A177-3AD203B41FA5}">
                      <a16:colId xmlns:a16="http://schemas.microsoft.com/office/drawing/2014/main" val="3594239338"/>
                    </a:ext>
                  </a:extLst>
                </a:gridCol>
                <a:gridCol w="1349243">
                  <a:extLst>
                    <a:ext uri="{9D8B030D-6E8A-4147-A177-3AD203B41FA5}">
                      <a16:colId xmlns:a16="http://schemas.microsoft.com/office/drawing/2014/main" val="2655609180"/>
                    </a:ext>
                  </a:extLst>
                </a:gridCol>
                <a:gridCol w="1349243">
                  <a:extLst>
                    <a:ext uri="{9D8B030D-6E8A-4147-A177-3AD203B41FA5}">
                      <a16:colId xmlns:a16="http://schemas.microsoft.com/office/drawing/2014/main" val="3501241608"/>
                    </a:ext>
                  </a:extLst>
                </a:gridCol>
              </a:tblGrid>
              <a:tr h="431503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ok" panose="02000503040000020003" pitchFamily="2" charset="0"/>
                        </a:rPr>
                        <a:t>Data &amp; Insights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ok" panose="02000503040000020003" pitchFamily="2" charset="0"/>
                        </a:rPr>
                        <a:t>Storytelling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ok" panose="02000503040000020003" pitchFamily="2" charset="0"/>
                        </a:rPr>
                        <a:t>Service Delivery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ok" panose="02000503040000020003" pitchFamily="2" charset="0"/>
                        </a:rPr>
                        <a:t>Leadership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ok" panose="02000503040000020003" pitchFamily="2" charset="0"/>
                        </a:rPr>
                        <a:t>Culture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ok" panose="02000503040000020003" pitchFamily="2" charset="0"/>
                        </a:rPr>
                        <a:t>Operating Model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9205"/>
                  </a:ext>
                </a:extLst>
              </a:tr>
              <a:tr h="22527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Diversity monitoring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Brand &amp; tone of voice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Product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Commitment</a:t>
                      </a:r>
                      <a:endParaRPr lang="en-GB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Reflection, evaluation &amp; learning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Capacity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0281240"/>
                  </a:ext>
                </a:extLst>
              </a:tr>
              <a:tr h="3311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Experience &amp; feedback</a:t>
                      </a:r>
                      <a:endParaRPr lang="en-GB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Integrated campaign development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Excellent welcome &amp; experience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Accountability</a:t>
                      </a:r>
                      <a:endParaRPr lang="en-GB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Cyclical &amp; dynamic programming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Capability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639016"/>
                  </a:ext>
                </a:extLst>
              </a:tr>
              <a:tr h="202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Potential/ target audience research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Media relations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Accessibility &amp; inclusion</a:t>
                      </a:r>
                      <a:endParaRPr lang="en-GB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Learning &amp; development</a:t>
                      </a:r>
                      <a:endParaRPr lang="en-GB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Collaboration &amp; communication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Resources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8913364"/>
                  </a:ext>
                </a:extLst>
              </a:tr>
              <a:tr h="146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Behavioural 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Above the line marketing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Information &amp; support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Role modelling behaviour</a:t>
                      </a:r>
                      <a:endParaRPr lang="en-GB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‘Audience first’ approach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Organisational structure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532452"/>
                  </a:ext>
                </a:extLst>
              </a:tr>
              <a:tr h="1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Processing &amp; storage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experience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Embodying values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Engagement journey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518862"/>
                  </a:ext>
                </a:extLst>
              </a:tr>
              <a:tr h="16260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FuturaSB-Book"/>
                        </a:rPr>
                        <a:t>Benchmarking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CRM marketing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Management &amp; maintenance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Partnerships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810720"/>
                  </a:ext>
                </a:extLst>
              </a:tr>
              <a:tr h="13486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Access &amp; transparency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Audience safety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080891"/>
                  </a:ext>
                </a:extLst>
              </a:tr>
              <a:tr h="15849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Dissemination &amp; action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20973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429F9-A0E0-3121-F27E-34182BC239D7}"/>
              </a:ext>
            </a:extLst>
          </p:cNvPr>
          <p:cNvSpPr txBox="1"/>
          <p:nvPr/>
        </p:nvSpPr>
        <p:spPr>
          <a:xfrm>
            <a:off x="8548124" y="6396339"/>
            <a:ext cx="59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E79845-9E65-4B8A-972D-01A946AD6573}" type="slidenum">
              <a:rPr lang="en-GB" sz="2400" b="1" dirty="0">
                <a:solidFill>
                  <a:srgbClr val="F3635C"/>
                </a:solidFill>
              </a:rPr>
              <a:t>6</a:t>
            </a:fld>
            <a:endParaRPr lang="en-GB" sz="2400" b="1" dirty="0">
              <a:solidFill>
                <a:srgbClr val="F3635C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0C77877-1AC4-82F8-CCD8-B211EFB6AFC8}"/>
              </a:ext>
            </a:extLst>
          </p:cNvPr>
          <p:cNvSpPr/>
          <p:nvPr/>
        </p:nvSpPr>
        <p:spPr>
          <a:xfrm>
            <a:off x="1253446" y="553918"/>
            <a:ext cx="7814036" cy="645987"/>
          </a:xfrm>
          <a:prstGeom prst="rightArrow">
            <a:avLst/>
          </a:prstGeom>
          <a:solidFill>
            <a:srgbClr val="F363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F1C84A6-6F8D-6DB6-28CD-EE30B9A4D29C}"/>
              </a:ext>
            </a:extLst>
          </p:cNvPr>
          <p:cNvSpPr/>
          <p:nvPr/>
        </p:nvSpPr>
        <p:spPr>
          <a:xfrm>
            <a:off x="5024066" y="1209400"/>
            <a:ext cx="4043419" cy="645986"/>
          </a:xfrm>
          <a:prstGeom prst="rightArrow">
            <a:avLst/>
          </a:prstGeom>
          <a:solidFill>
            <a:srgbClr val="F363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89B43-3419-BA0B-52AB-5D30E603A4BE}"/>
              </a:ext>
            </a:extLst>
          </p:cNvPr>
          <p:cNvSpPr txBox="1"/>
          <p:nvPr/>
        </p:nvSpPr>
        <p:spPr>
          <a:xfrm>
            <a:off x="1253446" y="720066"/>
            <a:ext cx="5393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External: Data &amp; Insights drive the audience voice across the organisation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2639B-69D7-9699-88F2-6319827E66AB}"/>
              </a:ext>
            </a:extLst>
          </p:cNvPr>
          <p:cNvSpPr txBox="1"/>
          <p:nvPr/>
        </p:nvSpPr>
        <p:spPr>
          <a:xfrm>
            <a:off x="5024066" y="1383806"/>
            <a:ext cx="3118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Internal: Leadership ensures prioritisation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2CCD1AA-6F70-5AF4-44FD-E142A94F1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639" y="276092"/>
            <a:ext cx="7890553" cy="41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9pPr>
          </a:lstStyle>
          <a:p>
            <a:pPr algn="l"/>
            <a:r>
              <a:rPr lang="en-US" altLang="en-US" sz="2400" dirty="0">
                <a:solidFill>
                  <a:srgbClr val="F3635C"/>
                </a:solidFill>
                <a:latin typeface="FuturaSB-Bold" panose="02000504050000020003" pitchFamily="2" charset="0"/>
              </a:rPr>
              <a:t>Competencies Framework</a:t>
            </a:r>
          </a:p>
        </p:txBody>
      </p:sp>
    </p:spTree>
    <p:extLst>
      <p:ext uri="{BB962C8B-B14F-4D97-AF65-F5344CB8AC3E}">
        <p14:creationId xmlns:p14="http://schemas.microsoft.com/office/powerpoint/2010/main" val="140548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5EAC97A-1C32-3781-6B03-139344F1A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67552"/>
              </p:ext>
            </p:extLst>
          </p:nvPr>
        </p:nvGraphicFramePr>
        <p:xfrm>
          <a:off x="1243177" y="1644414"/>
          <a:ext cx="7814035" cy="498275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3303">
                  <a:extLst>
                    <a:ext uri="{9D8B030D-6E8A-4147-A177-3AD203B41FA5}">
                      <a16:colId xmlns:a16="http://schemas.microsoft.com/office/drawing/2014/main" val="654112723"/>
                    </a:ext>
                  </a:extLst>
                </a:gridCol>
                <a:gridCol w="1907575">
                  <a:extLst>
                    <a:ext uri="{9D8B030D-6E8A-4147-A177-3AD203B41FA5}">
                      <a16:colId xmlns:a16="http://schemas.microsoft.com/office/drawing/2014/main" val="2456518567"/>
                    </a:ext>
                  </a:extLst>
                </a:gridCol>
                <a:gridCol w="2092179">
                  <a:extLst>
                    <a:ext uri="{9D8B030D-6E8A-4147-A177-3AD203B41FA5}">
                      <a16:colId xmlns:a16="http://schemas.microsoft.com/office/drawing/2014/main" val="3169795419"/>
                    </a:ext>
                  </a:extLst>
                </a:gridCol>
                <a:gridCol w="2060978">
                  <a:extLst>
                    <a:ext uri="{9D8B030D-6E8A-4147-A177-3AD203B41FA5}">
                      <a16:colId xmlns:a16="http://schemas.microsoft.com/office/drawing/2014/main" val="3594239338"/>
                    </a:ext>
                  </a:extLst>
                </a:gridCol>
              </a:tblGrid>
              <a:tr h="407415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ok" panose="02000503040000020003" pitchFamily="2" charset="0"/>
                        </a:rPr>
                        <a:t>1. Recording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ok" panose="02000503040000020003" pitchFamily="2" charset="0"/>
                        </a:rPr>
                        <a:t>2. Reactive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ok" panose="02000503040000020003" pitchFamily="2" charset="0"/>
                        </a:rPr>
                        <a:t>3. Strategic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FuturaSB-Book" panose="02000503040000020003" pitchFamily="2" charset="0"/>
                        </a:rPr>
                        <a:t>4. Optimise 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9205"/>
                  </a:ext>
                </a:extLst>
              </a:tr>
              <a:tr h="551982">
                <a:tc>
                  <a:txBody>
                    <a:bodyPr/>
                    <a:lstStyle/>
                    <a:p>
                      <a:r>
                        <a:rPr lang="en-GB" sz="1350" b="0" kern="1200" dirty="0">
                          <a:solidFill>
                            <a:schemeClr val="dk1"/>
                          </a:solidFill>
                          <a:effectLst/>
                          <a:latin typeface="FuturaSB-Book" panose="02000503040000020003" pitchFamily="2" charset="0"/>
                        </a:rPr>
                        <a:t>You know who we are</a:t>
                      </a:r>
                      <a:endParaRPr lang="en-GB" sz="1350" b="0" dirty="0">
                        <a:latin typeface="FuturaSB-Book" panose="02000503040000020003" pitchFamily="2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>
                        <a:alpha val="59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50" b="0" kern="1200" dirty="0">
                          <a:solidFill>
                            <a:schemeClr val="dk1"/>
                          </a:solidFill>
                          <a:effectLst/>
                          <a:latin typeface="FuturaSB-Book" panose="02000503040000020003" pitchFamily="2" charset="0"/>
                        </a:rPr>
                        <a:t>You know what we want</a:t>
                      </a:r>
                      <a:endParaRPr lang="en-GB" sz="1350" b="0" dirty="0">
                        <a:latin typeface="FuturaSB-Book" panose="02000503040000020003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>
                        <a:alpha val="59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50" b="0" kern="1200" dirty="0">
                          <a:solidFill>
                            <a:schemeClr val="dk1"/>
                          </a:solidFill>
                          <a:effectLst/>
                          <a:latin typeface="FuturaSB-Book" panose="02000503040000020003" pitchFamily="2" charset="0"/>
                        </a:rPr>
                        <a:t>You work with us to achieve strategic goals</a:t>
                      </a:r>
                      <a:endParaRPr lang="en-GB" sz="1350" b="0" dirty="0">
                        <a:latin typeface="FuturaSB-Book" panose="02000503040000020003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>
                        <a:alpha val="59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50" b="0" kern="1200" dirty="0">
                          <a:solidFill>
                            <a:schemeClr val="dk1"/>
                          </a:solidFill>
                          <a:effectLst/>
                          <a:latin typeface="FuturaSB-Book" panose="02000503040000020003" pitchFamily="2" charset="0"/>
                        </a:rPr>
                        <a:t>We are at the heart of everything you do</a:t>
                      </a:r>
                      <a:endParaRPr lang="en-GB" sz="1350" b="0" dirty="0">
                        <a:latin typeface="FuturaSB-Book" panose="02000503040000020003" pitchFamily="2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>
                        <a:alpha val="592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49899"/>
                  </a:ext>
                </a:extLst>
              </a:tr>
              <a:tr h="44684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You monitor who we are &amp; our experiences 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We provide feedback &amp; you act on this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Feedback is encouraged to improve offer &amp; experience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We are prioritised &amp; co-create changes with you</a:t>
                      </a:r>
                      <a:endParaRPr lang="en-GB" sz="12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0281240"/>
                  </a:ext>
                </a:extLst>
              </a:tr>
              <a:tr h="630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Our experience is transactional</a:t>
                      </a:r>
                      <a:endParaRPr lang="en-GB" sz="12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You generate insights from audience data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We know your purpose and strategic aims and where we fit into this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New audiences can be engaged while maintaining us</a:t>
                      </a:r>
                      <a:endParaRPr lang="en-GB" sz="12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639016"/>
                  </a:ext>
                </a:extLst>
              </a:tr>
              <a:tr h="814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You record this information &amp; report ad hoc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Audience data is used to demonstrate success &amp; considered in decision-making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You act collectively based on audiences; information is accessible &amp; transparent</a:t>
                      </a:r>
                      <a:endParaRPr lang="en-GB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We are at the heart of every decision – on an individual, team &amp; organisational level</a:t>
                      </a:r>
                      <a:endParaRPr lang="en-GB" sz="12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8913364"/>
                  </a:ext>
                </a:extLst>
              </a:tr>
              <a:tr h="446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Leadership has accountability for implementing changes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Your leadership values us &amp; shares power with us</a:t>
                      </a:r>
                      <a:endParaRPr lang="en-GB" sz="12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532452"/>
                  </a:ext>
                </a:extLst>
              </a:tr>
              <a:tr h="431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Audience is everyone’s business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518862"/>
                  </a:ext>
                </a:extLst>
              </a:tr>
              <a:tr h="112236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kern="1200" baseline="0" noProof="0" dirty="0">
                          <a:solidFill>
                            <a:srgbClr val="F3635C"/>
                          </a:solidFill>
                          <a:effectLst/>
                          <a:latin typeface="FuturaSB-Book"/>
                        </a:rPr>
                        <a:t>The organisation holds sufficient data centrally on audiences with measures in place to reduce gaps in knowledge.</a:t>
                      </a:r>
                      <a:endParaRPr lang="en-US" sz="1600" b="0" dirty="0">
                        <a:solidFill>
                          <a:srgbClr val="F3635C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kern="1200" baseline="0" noProof="0" dirty="0">
                          <a:solidFill>
                            <a:srgbClr val="F3635C"/>
                          </a:solidFill>
                          <a:effectLst/>
                          <a:latin typeface="FuturaSB-Book"/>
                        </a:rPr>
                        <a:t>The organisation has central capability and resources dedicated to systematically monitor audience feedback and prioritises changing to target audience needs.</a:t>
                      </a:r>
                      <a:endParaRPr lang="en-US" sz="1600" b="0" dirty="0">
                        <a:solidFill>
                          <a:srgbClr val="F3635C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kern="1200" baseline="0" noProof="0" dirty="0">
                          <a:solidFill>
                            <a:srgbClr val="F3635C"/>
                          </a:solidFill>
                          <a:effectLst/>
                          <a:latin typeface="FuturaSB-Book"/>
                        </a:rPr>
                        <a:t>The organisation has an Audience Strategy that all departments work towards, with clear aims, targets and measures.</a:t>
                      </a:r>
                      <a:endParaRPr lang="en-US" sz="1600" b="0" dirty="0">
                        <a:solidFill>
                          <a:srgbClr val="F3635C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baseline="0" noProof="0" dirty="0">
                          <a:solidFill>
                            <a:srgbClr val="F3635C"/>
                          </a:solidFill>
                          <a:latin typeface="FuturaSB-Book"/>
                        </a:rPr>
                        <a:t>Everyone in the organisation understands the importance of audiences and ensures everything they do has a positive impact on audiences.</a:t>
                      </a:r>
                      <a:endParaRPr lang="en-US" sz="1600" b="0" dirty="0">
                        <a:solidFill>
                          <a:srgbClr val="F3635C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8107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429F9-A0E0-3121-F27E-34182BC239D7}"/>
              </a:ext>
            </a:extLst>
          </p:cNvPr>
          <p:cNvSpPr txBox="1"/>
          <p:nvPr/>
        </p:nvSpPr>
        <p:spPr>
          <a:xfrm>
            <a:off x="8548124" y="6396339"/>
            <a:ext cx="59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E79845-9E65-4B8A-972D-01A946AD6573}" type="slidenum">
              <a:rPr lang="en-GB" sz="2400" b="1" dirty="0">
                <a:solidFill>
                  <a:srgbClr val="F3635C"/>
                </a:solidFill>
              </a:rPr>
              <a:t>7</a:t>
            </a:fld>
            <a:endParaRPr lang="en-GB" sz="2400" b="1" dirty="0">
              <a:solidFill>
                <a:srgbClr val="F3635C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98E1E27-5116-1DD1-7B96-403F5C1D730A}"/>
              </a:ext>
            </a:extLst>
          </p:cNvPr>
          <p:cNvSpPr/>
          <p:nvPr/>
        </p:nvSpPr>
        <p:spPr>
          <a:xfrm rot="5400000">
            <a:off x="1953354" y="950822"/>
            <a:ext cx="745231" cy="509004"/>
          </a:xfrm>
          <a:prstGeom prst="rightArrow">
            <a:avLst/>
          </a:prstGeom>
          <a:solidFill>
            <a:srgbClr val="F363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941E0-1088-82A9-22BC-A8E5219B5F1A}"/>
              </a:ext>
            </a:extLst>
          </p:cNvPr>
          <p:cNvSpPr txBox="1"/>
          <p:nvPr/>
        </p:nvSpPr>
        <p:spPr>
          <a:xfrm rot="5400000">
            <a:off x="2025737" y="963616"/>
            <a:ext cx="6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AD00689-4A6D-BCE0-5F02-4A27014EF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639" y="276092"/>
            <a:ext cx="7890553" cy="41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9pPr>
          </a:lstStyle>
          <a:p>
            <a:pPr algn="l"/>
            <a:r>
              <a:rPr lang="en-US" altLang="en-US" sz="2400" dirty="0">
                <a:solidFill>
                  <a:srgbClr val="F3635C"/>
                </a:solidFill>
                <a:latin typeface="FuturaSB-Bold" panose="02000504050000020003" pitchFamily="2" charset="0"/>
              </a:rPr>
              <a:t>Maturity Model</a:t>
            </a:r>
          </a:p>
        </p:txBody>
      </p:sp>
    </p:spTree>
    <p:extLst>
      <p:ext uri="{BB962C8B-B14F-4D97-AF65-F5344CB8AC3E}">
        <p14:creationId xmlns:p14="http://schemas.microsoft.com/office/powerpoint/2010/main" val="2911135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7939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ed and black background&#10;&#10;Description automatically generated">
            <a:extLst>
              <a:ext uri="{FF2B5EF4-FFF2-40B4-BE49-F238E27FC236}">
                <a16:creationId xmlns:a16="http://schemas.microsoft.com/office/drawing/2014/main" id="{FF261A74-D292-65BC-8D22-1BB1DB2C3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25E7B4CD-69C9-F729-511A-1A152673A8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0824" y="335313"/>
            <a:ext cx="7325500" cy="82804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FuturaSB-Bold" panose="02000504050000020003" pitchFamily="2" charset="0"/>
              </a:rPr>
              <a:t>Where do we want to be?</a:t>
            </a:r>
            <a:endParaRPr lang="en-US" altLang="en-US" sz="3600" dirty="0">
              <a:solidFill>
                <a:schemeClr val="bg1"/>
              </a:solidFill>
              <a:latin typeface="FuturaSB-Bold" panose="02000504050000020003" pitchFamily="2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EF1CAAD-44D7-08BE-9D5D-87C1EEBFDD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0824" y="1498666"/>
            <a:ext cx="7017296" cy="5024026"/>
          </a:xfrm>
        </p:spPr>
        <p:txBody>
          <a:bodyPr/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Address knowledge gaps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Know who our audiences are, their experiences and desires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Establish baseline, then set targets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200" dirty="0">
              <a:solidFill>
                <a:schemeClr val="bg1"/>
              </a:solidFill>
              <a:ea typeface="Calibri" panose="020F0502020204030204" pitchFamily="34" charset="0"/>
              <a:cs typeface="Times New Roman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Address audience gaps</a:t>
            </a:r>
            <a:endParaRPr lang="en-GB" sz="3200" b="1" dirty="0">
              <a:solidFill>
                <a:schemeClr val="bg1"/>
              </a:solidFill>
              <a:ea typeface="Calibri" panose="020F0502020204030204" pitchFamily="34" charset="0"/>
              <a:cs typeface="Times New Roman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200" dirty="0">
              <a:solidFill>
                <a:schemeClr val="bg1"/>
              </a:solidFill>
              <a:ea typeface="Calibri" panose="020F0502020204030204" pitchFamily="34" charset="0"/>
              <a:cs typeface="Times New Roman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Retain existing audiences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Not a zero sum game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We cannot be everything to everyone at all times, but we can meet the needs and expectations of both our target and current audiences in our programme.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98519-5671-11CC-BA0C-BD0CD0A25478}"/>
              </a:ext>
            </a:extLst>
          </p:cNvPr>
          <p:cNvSpPr txBox="1"/>
          <p:nvPr/>
        </p:nvSpPr>
        <p:spPr>
          <a:xfrm>
            <a:off x="8548124" y="6396339"/>
            <a:ext cx="59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E79845-9E65-4B8A-972D-01A946AD6573}" type="slidenum">
              <a:rPr lang="en-GB" sz="2400" b="1" dirty="0">
                <a:solidFill>
                  <a:schemeClr val="bg1"/>
                </a:solidFill>
              </a:rPr>
              <a:t>8</a:t>
            </a:fld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1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5EAC97A-1C32-3781-6B03-139344F1A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30422"/>
              </p:ext>
            </p:extLst>
          </p:nvPr>
        </p:nvGraphicFramePr>
        <p:xfrm>
          <a:off x="1243177" y="1644414"/>
          <a:ext cx="7814035" cy="498275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3303">
                  <a:extLst>
                    <a:ext uri="{9D8B030D-6E8A-4147-A177-3AD203B41FA5}">
                      <a16:colId xmlns:a16="http://schemas.microsoft.com/office/drawing/2014/main" val="654112723"/>
                    </a:ext>
                  </a:extLst>
                </a:gridCol>
                <a:gridCol w="1907575">
                  <a:extLst>
                    <a:ext uri="{9D8B030D-6E8A-4147-A177-3AD203B41FA5}">
                      <a16:colId xmlns:a16="http://schemas.microsoft.com/office/drawing/2014/main" val="2456518567"/>
                    </a:ext>
                  </a:extLst>
                </a:gridCol>
                <a:gridCol w="2092179">
                  <a:extLst>
                    <a:ext uri="{9D8B030D-6E8A-4147-A177-3AD203B41FA5}">
                      <a16:colId xmlns:a16="http://schemas.microsoft.com/office/drawing/2014/main" val="3169795419"/>
                    </a:ext>
                  </a:extLst>
                </a:gridCol>
                <a:gridCol w="2060978">
                  <a:extLst>
                    <a:ext uri="{9D8B030D-6E8A-4147-A177-3AD203B41FA5}">
                      <a16:colId xmlns:a16="http://schemas.microsoft.com/office/drawing/2014/main" val="3594239338"/>
                    </a:ext>
                  </a:extLst>
                </a:gridCol>
              </a:tblGrid>
              <a:tr h="407415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ld" panose="02000504050000020003" pitchFamily="2" charset="0"/>
                        </a:rPr>
                        <a:t>1. Recording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ld" panose="02000504050000020003" pitchFamily="2" charset="0"/>
                        </a:rPr>
                        <a:t>2. Reactive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ld" panose="02000504050000020003" pitchFamily="2" charset="0"/>
                        </a:rPr>
                        <a:t>3. Strategic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FuturaSB-Bold" panose="02000504050000020003" pitchFamily="2" charset="0"/>
                        </a:rPr>
                        <a:t>4. Optimise 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9205"/>
                  </a:ext>
                </a:extLst>
              </a:tr>
              <a:tr h="551982">
                <a:tc>
                  <a:txBody>
                    <a:bodyPr/>
                    <a:lstStyle/>
                    <a:p>
                      <a:r>
                        <a:rPr lang="en-GB" sz="1350" b="0" kern="1200" dirty="0">
                          <a:solidFill>
                            <a:schemeClr val="dk1"/>
                          </a:solidFill>
                          <a:effectLst/>
                          <a:latin typeface="FuturaSB-Book" panose="02000503040000020003" pitchFamily="2" charset="0"/>
                        </a:rPr>
                        <a:t>You know who we are</a:t>
                      </a:r>
                      <a:endParaRPr lang="en-GB" sz="1350" b="0" dirty="0">
                        <a:latin typeface="FuturaSB-Book" panose="02000503040000020003" pitchFamily="2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>
                        <a:alpha val="59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50" b="0" kern="1200" dirty="0">
                          <a:solidFill>
                            <a:schemeClr val="dk1"/>
                          </a:solidFill>
                          <a:effectLst/>
                          <a:latin typeface="FuturaSB-Book" panose="02000503040000020003" pitchFamily="2" charset="0"/>
                        </a:rPr>
                        <a:t>You know what we want</a:t>
                      </a:r>
                      <a:endParaRPr lang="en-GB" sz="1350" b="0" dirty="0">
                        <a:latin typeface="FuturaSB-Book" panose="02000503040000020003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>
                        <a:alpha val="59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50" b="0" kern="1200" dirty="0">
                          <a:solidFill>
                            <a:schemeClr val="dk1"/>
                          </a:solidFill>
                          <a:effectLst/>
                          <a:latin typeface="FuturaSB-Book" panose="02000503040000020003" pitchFamily="2" charset="0"/>
                        </a:rPr>
                        <a:t>You work with us to achieve strategic goals</a:t>
                      </a:r>
                      <a:endParaRPr lang="en-GB" sz="1350" b="0" dirty="0">
                        <a:latin typeface="FuturaSB-Book" panose="02000503040000020003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>
                        <a:alpha val="59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50" b="0" kern="1200" dirty="0">
                          <a:solidFill>
                            <a:schemeClr val="dk1"/>
                          </a:solidFill>
                          <a:effectLst/>
                          <a:latin typeface="FuturaSB-Book" panose="02000503040000020003" pitchFamily="2" charset="0"/>
                        </a:rPr>
                        <a:t>We are at the heart of everything you do</a:t>
                      </a:r>
                      <a:endParaRPr lang="en-GB" sz="1350" b="0" dirty="0">
                        <a:latin typeface="FuturaSB-Book" panose="02000503040000020003" pitchFamily="2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35C">
                        <a:alpha val="592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49899"/>
                  </a:ext>
                </a:extLst>
              </a:tr>
              <a:tr h="44684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You monitor who we are &amp; our experiences 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We provide feedback &amp; you act on this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Feedback is encouraged to improve offer &amp; experience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We are prioritised &amp; co-create changes with you</a:t>
                      </a:r>
                      <a:endParaRPr lang="en-GB" sz="12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0281240"/>
                  </a:ext>
                </a:extLst>
              </a:tr>
              <a:tr h="630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Our experience is transactional</a:t>
                      </a:r>
                      <a:endParaRPr lang="en-GB" sz="12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You generate insights from audience data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We know your purpose and strategic aims and where we fit into this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New audiences can be engaged while maintaining us</a:t>
                      </a:r>
                      <a:endParaRPr lang="en-GB" sz="12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639016"/>
                  </a:ext>
                </a:extLst>
              </a:tr>
              <a:tr h="814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You record this information &amp; report ad hoc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Audience data is used to demonstrate success &amp; considered in decision-making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You act collectively based on audiences; information is accessible &amp; transparent</a:t>
                      </a:r>
                      <a:endParaRPr lang="en-GB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We are at the heart of every decision – on an individual, team &amp; organisational level</a:t>
                      </a:r>
                      <a:endParaRPr lang="en-GB" sz="12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8913364"/>
                  </a:ext>
                </a:extLst>
              </a:tr>
              <a:tr h="446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Leadership has accountability for implementing changes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Your leadership values us &amp; shares power with us</a:t>
                      </a:r>
                      <a:endParaRPr lang="en-GB" sz="12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532452"/>
                  </a:ext>
                </a:extLst>
              </a:tr>
              <a:tr h="431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Audience is everyone’s business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518862"/>
                  </a:ext>
                </a:extLst>
              </a:tr>
              <a:tr h="112236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kern="1200" baseline="0" noProof="0" dirty="0">
                          <a:solidFill>
                            <a:srgbClr val="F3635C"/>
                          </a:solidFill>
                          <a:effectLst/>
                          <a:latin typeface="FuturaSB-Book"/>
                        </a:rPr>
                        <a:t>The organisation holds sufficient data centrally on audiences with measures in place to reduce gaps in knowledge.</a:t>
                      </a:r>
                      <a:endParaRPr lang="en-US" sz="1600" b="0" dirty="0">
                        <a:solidFill>
                          <a:srgbClr val="F3635C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kern="1200" baseline="0" noProof="0" dirty="0">
                          <a:solidFill>
                            <a:srgbClr val="F3635C"/>
                          </a:solidFill>
                          <a:effectLst/>
                          <a:latin typeface="FuturaSB-Book"/>
                        </a:rPr>
                        <a:t>The organisation has central capability and resources dedicated to systematically monitor audience feedback and prioritises changing to target audience needs.</a:t>
                      </a:r>
                      <a:endParaRPr lang="en-US" sz="1600" b="0" dirty="0">
                        <a:solidFill>
                          <a:srgbClr val="F3635C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kern="1200" baseline="0" noProof="0" dirty="0">
                          <a:solidFill>
                            <a:srgbClr val="F3635C"/>
                          </a:solidFill>
                          <a:effectLst/>
                          <a:latin typeface="FuturaSB-Book"/>
                        </a:rPr>
                        <a:t>The organisation has an Audience Strategy that all departments work towards, with clear aims, targets and measures.</a:t>
                      </a:r>
                      <a:endParaRPr lang="en-US" sz="1600" b="0" dirty="0">
                        <a:solidFill>
                          <a:srgbClr val="F3635C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baseline="0" noProof="0" dirty="0">
                          <a:solidFill>
                            <a:srgbClr val="F3635C"/>
                          </a:solidFill>
                          <a:latin typeface="FuturaSB-Book"/>
                        </a:rPr>
                        <a:t>Everyone in the organisation understands the importance of audiences and ensures everything they do has a positive impact on audiences.</a:t>
                      </a:r>
                      <a:endParaRPr lang="en-US" sz="1600" b="0" dirty="0">
                        <a:solidFill>
                          <a:srgbClr val="F3635C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8107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429F9-A0E0-3121-F27E-34182BC239D7}"/>
              </a:ext>
            </a:extLst>
          </p:cNvPr>
          <p:cNvSpPr txBox="1"/>
          <p:nvPr/>
        </p:nvSpPr>
        <p:spPr>
          <a:xfrm>
            <a:off x="8548124" y="6396339"/>
            <a:ext cx="59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E79845-9E65-4B8A-972D-01A946AD6573}" type="slidenum">
              <a:rPr lang="en-GB" sz="2400" b="1" dirty="0">
                <a:solidFill>
                  <a:srgbClr val="F3635C"/>
                </a:solidFill>
              </a:rPr>
              <a:t>9</a:t>
            </a:fld>
            <a:endParaRPr lang="en-GB" sz="2400" b="1" dirty="0">
              <a:solidFill>
                <a:srgbClr val="F3635C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98E1E27-5116-1DD1-7B96-403F5C1D730A}"/>
              </a:ext>
            </a:extLst>
          </p:cNvPr>
          <p:cNvSpPr/>
          <p:nvPr/>
        </p:nvSpPr>
        <p:spPr>
          <a:xfrm rot="5400000">
            <a:off x="1953354" y="950822"/>
            <a:ext cx="745231" cy="509004"/>
          </a:xfrm>
          <a:prstGeom prst="rightArrow">
            <a:avLst/>
          </a:prstGeom>
          <a:solidFill>
            <a:srgbClr val="F363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941E0-1088-82A9-22BC-A8E5219B5F1A}"/>
              </a:ext>
            </a:extLst>
          </p:cNvPr>
          <p:cNvSpPr txBox="1"/>
          <p:nvPr/>
        </p:nvSpPr>
        <p:spPr>
          <a:xfrm rot="5400000">
            <a:off x="2025737" y="963616"/>
            <a:ext cx="6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AD00689-4A6D-BCE0-5F02-4A27014EF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639" y="276092"/>
            <a:ext cx="7890553" cy="41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SB-Book" panose="02000503040000020003" pitchFamily="2" charset="0"/>
              </a:defRPr>
            </a:lvl9pPr>
          </a:lstStyle>
          <a:p>
            <a:pPr algn="l"/>
            <a:r>
              <a:rPr lang="en-US" altLang="en-US" sz="2400" dirty="0">
                <a:solidFill>
                  <a:srgbClr val="F3635C"/>
                </a:solidFill>
                <a:latin typeface="FuturaSB-Bold" panose="02000504050000020003" pitchFamily="2" charset="0"/>
              </a:rPr>
              <a:t>Maturity Model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5253462-994E-F558-B362-1C739BE88D3B}"/>
              </a:ext>
            </a:extLst>
          </p:cNvPr>
          <p:cNvSpPr/>
          <p:nvPr/>
        </p:nvSpPr>
        <p:spPr>
          <a:xfrm rot="5400000">
            <a:off x="5475679" y="950823"/>
            <a:ext cx="745231" cy="509004"/>
          </a:xfrm>
          <a:prstGeom prst="rightArrow">
            <a:avLst/>
          </a:prstGeom>
          <a:solidFill>
            <a:srgbClr val="F363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D1FD7-4D73-FB72-5FC0-2B9C5F446E40}"/>
              </a:ext>
            </a:extLst>
          </p:cNvPr>
          <p:cNvSpPr txBox="1"/>
          <p:nvPr/>
        </p:nvSpPr>
        <p:spPr>
          <a:xfrm rot="5400000">
            <a:off x="5548063" y="963616"/>
            <a:ext cx="6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11213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cc68f43e-806e-4169-a21e-4eac8bf5ab4e"/>
  <p:tag name="SLIDO_EVENT_SECTION_UUID" val="1f3887e1-e257-41fb-aa62-c71d0108ea4e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uturaSB-Book"/>
        <a:ea typeface=""/>
        <a:cs typeface=""/>
      </a:majorFont>
      <a:minorFont>
        <a:latin typeface="FuturaSB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6CF387D9D01B44A5D4A680F77E7CD6" ma:contentTypeVersion="3" ma:contentTypeDescription="Create a new document." ma:contentTypeScope="" ma:versionID="6d9f020e7f0a3b85d1c6fe028d742775">
  <xsd:schema xmlns:xsd="http://www.w3.org/2001/XMLSchema" xmlns:xs="http://www.w3.org/2001/XMLSchema" xmlns:p="http://schemas.microsoft.com/office/2006/metadata/properties" xmlns:ns2="3f9ea0e1-fb90-40c6-9225-15d319164b96" targetNamespace="http://schemas.microsoft.com/office/2006/metadata/properties" ma:root="true" ma:fieldsID="f120316da9853fbbe3b9347ca3f1d306" ns2:_="">
    <xsd:import namespace="3f9ea0e1-fb90-40c6-9225-15d319164b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ea0e1-fb90-40c6-9225-15d319164b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1985B7-C876-443A-B52E-52E4F28578E9}">
  <ds:schemaRefs>
    <ds:schemaRef ds:uri="3f9ea0e1-fb90-40c6-9225-15d319164b9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7D1EA1-4808-4309-9968-5990291D1A1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F4F7829-EA23-4190-8071-3963F436E05E}">
  <ds:schemaRefs>
    <ds:schemaRef ds:uri="3f9ea0e1-fb90-40c6-9225-15d319164b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D1D7437-5269-4EC4-86EC-EFB6EBF5B1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18035</TotalTime>
  <Words>1089</Words>
  <Application>Microsoft Office PowerPoint</Application>
  <PresentationFormat>On-screen Show (4:3)</PresentationFormat>
  <Paragraphs>195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FuturaSB-Bold</vt:lpstr>
      <vt:lpstr>FuturaSB-Book</vt:lpstr>
      <vt:lpstr>Blank Presentation</vt:lpstr>
      <vt:lpstr>Strategy development amid organisational change</vt:lpstr>
      <vt:lpstr>Developing our strategy</vt:lpstr>
      <vt:lpstr>PowerPoint Presentation</vt:lpstr>
      <vt:lpstr>Intent and development process</vt:lpstr>
      <vt:lpstr>Intent and development process</vt:lpstr>
      <vt:lpstr>PowerPoint Presentation</vt:lpstr>
      <vt:lpstr>PowerPoint Presentation</vt:lpstr>
      <vt:lpstr>Where do we want to be?</vt:lpstr>
      <vt:lpstr>PowerPoint Presentation</vt:lpstr>
      <vt:lpstr>PowerPoint Presentation</vt:lpstr>
      <vt:lpstr>How will we get there?</vt:lpstr>
      <vt:lpstr>PowerPoint Presentation</vt:lpstr>
      <vt:lpstr>Dependencies &amp; challenges</vt:lpstr>
      <vt:lpstr>Advocates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Barbican presentation template (choose one colour)</dc:title>
  <dc:creator>hhunter</dc:creator>
  <cp:lastModifiedBy>Beth Bryan</cp:lastModifiedBy>
  <cp:revision>19</cp:revision>
  <cp:lastPrinted>2023-08-23T08:44:41Z</cp:lastPrinted>
  <dcterms:created xsi:type="dcterms:W3CDTF">2013-01-08T14:31:42Z</dcterms:created>
  <dcterms:modified xsi:type="dcterms:W3CDTF">2024-03-06T13:41:58Z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11bb798c66a42fa8ee6313a3faf7e90">
    <vt:lpwstr>Comms Toolkit|b8680775-83ae-4fd7-85b7-0f35187e4499</vt:lpwstr>
  </property>
  <property fmtid="{D5CDD505-2E9C-101B-9397-08002B2CF9AE}" pid="3" name="UnilyDocumentCategory">
    <vt:lpwstr>1;#Comms Toolkit|b8680775-83ae-4fd7-85b7-0f35187e4499</vt:lpwstr>
  </property>
  <property fmtid="{D5CDD505-2E9C-101B-9397-08002B2CF9AE}" pid="4" name="TaxCatchAll">
    <vt:lpwstr>1;#Comms Toolkit|b8680775-83ae-4fd7-85b7-0f35187e4499</vt:lpwstr>
  </property>
  <property fmtid="{D5CDD505-2E9C-101B-9397-08002B2CF9AE}" pid="5" name="UnilyIsTemplate">
    <vt:lpwstr>0</vt:lpwstr>
  </property>
  <property fmtid="{D5CDD505-2E9C-101B-9397-08002B2CF9AE}" pid="6" name="UnilyIsFeaturedDocument">
    <vt:lpwstr>0</vt:lpwstr>
  </property>
  <property fmtid="{D5CDD505-2E9C-101B-9397-08002B2CF9AE}" pid="7" name="ContentTypeId">
    <vt:lpwstr>0x0101006E6CF387D9D01B44A5D4A680F77E7CD6</vt:lpwstr>
  </property>
  <property fmtid="{D5CDD505-2E9C-101B-9397-08002B2CF9AE}" pid="8" name="MediaServiceImageTags">
    <vt:lpwstr/>
  </property>
  <property fmtid="{D5CDD505-2E9C-101B-9397-08002B2CF9AE}" pid="9" name="SlidoAppVersion">
    <vt:lpwstr>1.5.3.3511</vt:lpwstr>
  </property>
</Properties>
</file>