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7" r:id="rId3"/>
    <p:sldId id="265" r:id="rId4"/>
    <p:sldId id="257" r:id="rId5"/>
    <p:sldId id="259" r:id="rId6"/>
    <p:sldId id="269" r:id="rId7"/>
    <p:sldId id="270" r:id="rId8"/>
    <p:sldId id="271" r:id="rId9"/>
    <p:sldId id="268" r:id="rId1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85" d="100"/>
          <a:sy n="85" d="100"/>
        </p:scale>
        <p:origin x="32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48FC02A-FB39-44BE-A57B-809588397D00}" type="datetimeFigureOut">
              <a:rPr lang="en-GB" smtClean="0"/>
              <a:t>18/11/2024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3D367BB-4406-43F0-A05D-101A6785BC8C}" type="slidenum">
              <a:rPr lang="en-GB" smtClean="0"/>
              <a:t>‹#›</a:t>
            </a:fld>
            <a:endParaRPr lang="en-GB"/>
          </a:p>
        </p:txBody>
      </p:sp>
    </p:spTree>
    <p:extLst>
      <p:ext uri="{BB962C8B-B14F-4D97-AF65-F5344CB8AC3E}">
        <p14:creationId xmlns:p14="http://schemas.microsoft.com/office/powerpoint/2010/main" val="3941424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3D367BB-4406-43F0-A05D-101A6785BC8C}" type="slidenum">
              <a:rPr lang="en-GB" smtClean="0"/>
              <a:t>1</a:t>
            </a:fld>
            <a:endParaRPr lang="en-GB"/>
          </a:p>
        </p:txBody>
      </p:sp>
    </p:spTree>
    <p:extLst>
      <p:ext uri="{BB962C8B-B14F-4D97-AF65-F5344CB8AC3E}">
        <p14:creationId xmlns:p14="http://schemas.microsoft.com/office/powerpoint/2010/main" val="148157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 is this always a good thing?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Responsibility not to force the narrative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endParaRPr lang="en-GB" dirty="0"/>
          </a:p>
        </p:txBody>
      </p:sp>
      <p:sp>
        <p:nvSpPr>
          <p:cNvPr id="4" name="Slide Number Placeholder 3"/>
          <p:cNvSpPr>
            <a:spLocks noGrp="1"/>
          </p:cNvSpPr>
          <p:nvPr>
            <p:ph type="sldNum" sz="quarter" idx="5"/>
          </p:nvPr>
        </p:nvSpPr>
        <p:spPr/>
        <p:txBody>
          <a:bodyPr/>
          <a:lstStyle/>
          <a:p>
            <a:fld id="{A3D367BB-4406-43F0-A05D-101A6785BC8C}" type="slidenum">
              <a:rPr lang="en-GB" smtClean="0"/>
              <a:t>2</a:t>
            </a:fld>
            <a:endParaRPr lang="en-GB"/>
          </a:p>
        </p:txBody>
      </p:sp>
    </p:spTree>
    <p:extLst>
      <p:ext uri="{BB962C8B-B14F-4D97-AF65-F5344CB8AC3E}">
        <p14:creationId xmlns:p14="http://schemas.microsoft.com/office/powerpoint/2010/main" val="1942730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3D367BB-4406-43F0-A05D-101A6785BC8C}" type="slidenum">
              <a:rPr lang="en-GB" smtClean="0"/>
              <a:t>3</a:t>
            </a:fld>
            <a:endParaRPr lang="en-GB"/>
          </a:p>
        </p:txBody>
      </p:sp>
    </p:spTree>
    <p:extLst>
      <p:ext uri="{BB962C8B-B14F-4D97-AF65-F5344CB8AC3E}">
        <p14:creationId xmlns:p14="http://schemas.microsoft.com/office/powerpoint/2010/main" val="2191508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D367BB-4406-43F0-A05D-101A6785BC8C}" type="slidenum">
              <a:rPr lang="en-GB" smtClean="0"/>
              <a:t>4</a:t>
            </a:fld>
            <a:endParaRPr lang="en-GB"/>
          </a:p>
        </p:txBody>
      </p:sp>
    </p:spTree>
    <p:extLst>
      <p:ext uri="{BB962C8B-B14F-4D97-AF65-F5344CB8AC3E}">
        <p14:creationId xmlns:p14="http://schemas.microsoft.com/office/powerpoint/2010/main" val="1462223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Curatorial bias</a:t>
            </a:r>
          </a:p>
          <a:p>
            <a:r>
              <a:rPr lang="en-GB" dirty="0"/>
              <a:t>Privilege of being able to donate</a:t>
            </a:r>
          </a:p>
          <a:p>
            <a:r>
              <a:rPr lang="en-GB" dirty="0"/>
              <a:t>Who is using our collections and why?</a:t>
            </a:r>
          </a:p>
          <a:p>
            <a:r>
              <a:rPr lang="en-GB" dirty="0"/>
              <a:t>What is important now?</a:t>
            </a:r>
          </a:p>
          <a:p>
            <a:endParaRPr lang="en-GB" dirty="0"/>
          </a:p>
        </p:txBody>
      </p:sp>
      <p:sp>
        <p:nvSpPr>
          <p:cNvPr id="4" name="Slide Number Placeholder 3"/>
          <p:cNvSpPr>
            <a:spLocks noGrp="1"/>
          </p:cNvSpPr>
          <p:nvPr>
            <p:ph type="sldNum" sz="quarter" idx="5"/>
          </p:nvPr>
        </p:nvSpPr>
        <p:spPr/>
        <p:txBody>
          <a:bodyPr/>
          <a:lstStyle/>
          <a:p>
            <a:fld id="{A3D367BB-4406-43F0-A05D-101A6785BC8C}" type="slidenum">
              <a:rPr lang="en-GB" smtClean="0"/>
              <a:t>5</a:t>
            </a:fld>
            <a:endParaRPr lang="en-GB"/>
          </a:p>
        </p:txBody>
      </p:sp>
    </p:spTree>
    <p:extLst>
      <p:ext uri="{BB962C8B-B14F-4D97-AF65-F5344CB8AC3E}">
        <p14:creationId xmlns:p14="http://schemas.microsoft.com/office/powerpoint/2010/main" val="1783239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D367BB-4406-43F0-A05D-101A6785BC8C}" type="slidenum">
              <a:rPr lang="en-GB" smtClean="0"/>
              <a:t>6</a:t>
            </a:fld>
            <a:endParaRPr lang="en-GB"/>
          </a:p>
        </p:txBody>
      </p:sp>
    </p:spTree>
    <p:extLst>
      <p:ext uri="{BB962C8B-B14F-4D97-AF65-F5344CB8AC3E}">
        <p14:creationId xmlns:p14="http://schemas.microsoft.com/office/powerpoint/2010/main" val="4110437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3D367BB-4406-43F0-A05D-101A6785BC8C}" type="slidenum">
              <a:rPr lang="en-GB" smtClean="0"/>
              <a:t>7</a:t>
            </a:fld>
            <a:endParaRPr lang="en-GB"/>
          </a:p>
        </p:txBody>
      </p:sp>
    </p:spTree>
    <p:extLst>
      <p:ext uri="{BB962C8B-B14F-4D97-AF65-F5344CB8AC3E}">
        <p14:creationId xmlns:p14="http://schemas.microsoft.com/office/powerpoint/2010/main" val="1070639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Enriching collections knowledge</a:t>
            </a:r>
          </a:p>
          <a:p>
            <a:r>
              <a:rPr lang="en-GB" dirty="0"/>
              <a:t>Looking at things in new ways</a:t>
            </a:r>
          </a:p>
          <a:p>
            <a:r>
              <a:rPr lang="en-GB" dirty="0"/>
              <a:t>Attracting new audiences and engagement</a:t>
            </a:r>
          </a:p>
          <a:p>
            <a:r>
              <a:rPr lang="en-GB" dirty="0"/>
              <a:t>Refreshing displays and interpretation</a:t>
            </a:r>
          </a:p>
          <a:p>
            <a:r>
              <a:rPr lang="en-GB" dirty="0"/>
              <a:t>New voices</a:t>
            </a:r>
          </a:p>
          <a:p>
            <a:endParaRPr lang="en-GB" dirty="0"/>
          </a:p>
          <a:p>
            <a:endParaRPr lang="en-GB" dirty="0"/>
          </a:p>
        </p:txBody>
      </p:sp>
      <p:sp>
        <p:nvSpPr>
          <p:cNvPr id="4" name="Slide Number Placeholder 3"/>
          <p:cNvSpPr>
            <a:spLocks noGrp="1"/>
          </p:cNvSpPr>
          <p:nvPr>
            <p:ph type="sldNum" sz="quarter" idx="5"/>
          </p:nvPr>
        </p:nvSpPr>
        <p:spPr/>
        <p:txBody>
          <a:bodyPr/>
          <a:lstStyle/>
          <a:p>
            <a:fld id="{A3D367BB-4406-43F0-A05D-101A6785BC8C}" type="slidenum">
              <a:rPr lang="en-GB" smtClean="0"/>
              <a:t>8</a:t>
            </a:fld>
            <a:endParaRPr lang="en-GB"/>
          </a:p>
        </p:txBody>
      </p:sp>
    </p:spTree>
    <p:extLst>
      <p:ext uri="{BB962C8B-B14F-4D97-AF65-F5344CB8AC3E}">
        <p14:creationId xmlns:p14="http://schemas.microsoft.com/office/powerpoint/2010/main" val="3309638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3D367BB-4406-43F0-A05D-101A6785BC8C}" type="slidenum">
              <a:rPr lang="en-GB" smtClean="0"/>
              <a:t>9</a:t>
            </a:fld>
            <a:endParaRPr lang="en-GB"/>
          </a:p>
        </p:txBody>
      </p:sp>
    </p:spTree>
    <p:extLst>
      <p:ext uri="{BB962C8B-B14F-4D97-AF65-F5344CB8AC3E}">
        <p14:creationId xmlns:p14="http://schemas.microsoft.com/office/powerpoint/2010/main" val="3216766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592BD-299A-A324-D548-160E43E0FFC3}"/>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C9E3367-948A-7017-8046-7CD57E70ABA0}"/>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685EBE5-B79C-C1FC-FD69-0F6FEA5EAD5A}"/>
              </a:ext>
            </a:extLst>
          </p:cNvPr>
          <p:cNvSpPr>
            <a:spLocks noGrp="1"/>
          </p:cNvSpPr>
          <p:nvPr>
            <p:ph type="dt" sz="half" idx="10"/>
          </p:nvPr>
        </p:nvSpPr>
        <p:spPr>
          <a:xfrm>
            <a:off x="838200" y="6356350"/>
            <a:ext cx="2743200" cy="365125"/>
          </a:xfrm>
          <a:prstGeom prst="rect">
            <a:avLst/>
          </a:prstGeom>
        </p:spPr>
        <p:txBody>
          <a:bodyPr/>
          <a:lstStyle/>
          <a:p>
            <a:fld id="{E871AF39-545D-43A8-A376-63E96FD0DC0B}" type="datetimeFigureOut">
              <a:rPr lang="en-GB" smtClean="0"/>
              <a:t>18/11/2024</a:t>
            </a:fld>
            <a:endParaRPr lang="en-GB"/>
          </a:p>
        </p:txBody>
      </p:sp>
      <p:sp>
        <p:nvSpPr>
          <p:cNvPr id="5" name="Footer Placeholder 4">
            <a:extLst>
              <a:ext uri="{FF2B5EF4-FFF2-40B4-BE49-F238E27FC236}">
                <a16:creationId xmlns:a16="http://schemas.microsoft.com/office/drawing/2014/main" id="{0359F85E-13C1-DBC7-D637-85845D08B99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A0FA1A13-2BCE-F15D-03A8-2D2A535F7E23}"/>
              </a:ext>
            </a:extLst>
          </p:cNvPr>
          <p:cNvSpPr>
            <a:spLocks noGrp="1"/>
          </p:cNvSpPr>
          <p:nvPr>
            <p:ph type="sldNum" sz="quarter" idx="12"/>
          </p:nvPr>
        </p:nvSpPr>
        <p:spPr>
          <a:xfrm>
            <a:off x="8610600" y="6356350"/>
            <a:ext cx="2743200" cy="365125"/>
          </a:xfrm>
          <a:prstGeom prst="rect">
            <a:avLst/>
          </a:prstGeom>
        </p:spPr>
        <p:txBody>
          <a:bodyPr/>
          <a:lstStyle/>
          <a:p>
            <a:fld id="{7033B7A9-AB71-46FC-A147-0A962B1484F6}" type="slidenum">
              <a:rPr lang="en-GB" smtClean="0"/>
              <a:t>‹#›</a:t>
            </a:fld>
            <a:endParaRPr lang="en-GB"/>
          </a:p>
        </p:txBody>
      </p:sp>
    </p:spTree>
    <p:extLst>
      <p:ext uri="{BB962C8B-B14F-4D97-AF65-F5344CB8AC3E}">
        <p14:creationId xmlns:p14="http://schemas.microsoft.com/office/powerpoint/2010/main" val="3900289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20A7B-FF70-4F68-E516-7ADD5009694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FCFC48-2AF9-5B40-3765-C2E1F136B93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1A11C8-7F9F-77C8-8341-B7AD3AB24A34}"/>
              </a:ext>
            </a:extLst>
          </p:cNvPr>
          <p:cNvSpPr>
            <a:spLocks noGrp="1"/>
          </p:cNvSpPr>
          <p:nvPr>
            <p:ph type="dt" sz="half" idx="10"/>
          </p:nvPr>
        </p:nvSpPr>
        <p:spPr>
          <a:xfrm>
            <a:off x="838200" y="6356350"/>
            <a:ext cx="2743200" cy="365125"/>
          </a:xfrm>
          <a:prstGeom prst="rect">
            <a:avLst/>
          </a:prstGeom>
        </p:spPr>
        <p:txBody>
          <a:bodyPr/>
          <a:lstStyle/>
          <a:p>
            <a:fld id="{E871AF39-545D-43A8-A376-63E96FD0DC0B}" type="datetimeFigureOut">
              <a:rPr lang="en-GB" smtClean="0"/>
              <a:t>18/11/2024</a:t>
            </a:fld>
            <a:endParaRPr lang="en-GB"/>
          </a:p>
        </p:txBody>
      </p:sp>
      <p:sp>
        <p:nvSpPr>
          <p:cNvPr id="5" name="Footer Placeholder 4">
            <a:extLst>
              <a:ext uri="{FF2B5EF4-FFF2-40B4-BE49-F238E27FC236}">
                <a16:creationId xmlns:a16="http://schemas.microsoft.com/office/drawing/2014/main" id="{FE23AFF0-2470-1BB3-71FC-D426F277C50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E0433CB2-FA27-A65B-B4E7-90E77331B75B}"/>
              </a:ext>
            </a:extLst>
          </p:cNvPr>
          <p:cNvSpPr>
            <a:spLocks noGrp="1"/>
          </p:cNvSpPr>
          <p:nvPr>
            <p:ph type="sldNum" sz="quarter" idx="12"/>
          </p:nvPr>
        </p:nvSpPr>
        <p:spPr>
          <a:xfrm>
            <a:off x="8610600" y="6356350"/>
            <a:ext cx="2743200" cy="365125"/>
          </a:xfrm>
          <a:prstGeom prst="rect">
            <a:avLst/>
          </a:prstGeom>
        </p:spPr>
        <p:txBody>
          <a:bodyPr/>
          <a:lstStyle/>
          <a:p>
            <a:fld id="{7033B7A9-AB71-46FC-A147-0A962B1484F6}" type="slidenum">
              <a:rPr lang="en-GB" smtClean="0"/>
              <a:t>‹#›</a:t>
            </a:fld>
            <a:endParaRPr lang="en-GB"/>
          </a:p>
        </p:txBody>
      </p:sp>
    </p:spTree>
    <p:extLst>
      <p:ext uri="{BB962C8B-B14F-4D97-AF65-F5344CB8AC3E}">
        <p14:creationId xmlns:p14="http://schemas.microsoft.com/office/powerpoint/2010/main" val="731176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C26D30-5398-1322-9787-AA7765330815}"/>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D41ADF-4A8D-466B-3A35-D1FE77203C9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138CD6-70E2-E374-9A6B-1191A7C5D3A3}"/>
              </a:ext>
            </a:extLst>
          </p:cNvPr>
          <p:cNvSpPr>
            <a:spLocks noGrp="1"/>
          </p:cNvSpPr>
          <p:nvPr>
            <p:ph type="dt" sz="half" idx="10"/>
          </p:nvPr>
        </p:nvSpPr>
        <p:spPr>
          <a:xfrm>
            <a:off x="838200" y="6356350"/>
            <a:ext cx="2743200" cy="365125"/>
          </a:xfrm>
          <a:prstGeom prst="rect">
            <a:avLst/>
          </a:prstGeom>
        </p:spPr>
        <p:txBody>
          <a:bodyPr/>
          <a:lstStyle/>
          <a:p>
            <a:fld id="{E871AF39-545D-43A8-A376-63E96FD0DC0B}" type="datetimeFigureOut">
              <a:rPr lang="en-GB" smtClean="0"/>
              <a:t>18/11/2024</a:t>
            </a:fld>
            <a:endParaRPr lang="en-GB"/>
          </a:p>
        </p:txBody>
      </p:sp>
      <p:sp>
        <p:nvSpPr>
          <p:cNvPr id="5" name="Footer Placeholder 4">
            <a:extLst>
              <a:ext uri="{FF2B5EF4-FFF2-40B4-BE49-F238E27FC236}">
                <a16:creationId xmlns:a16="http://schemas.microsoft.com/office/drawing/2014/main" id="{2F1A4445-E6AC-3DB1-6D9A-96CFE6D524F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EF362716-DF11-6F59-2E3B-245741C81A16}"/>
              </a:ext>
            </a:extLst>
          </p:cNvPr>
          <p:cNvSpPr>
            <a:spLocks noGrp="1"/>
          </p:cNvSpPr>
          <p:nvPr>
            <p:ph type="sldNum" sz="quarter" idx="12"/>
          </p:nvPr>
        </p:nvSpPr>
        <p:spPr>
          <a:xfrm>
            <a:off x="8610600" y="6356350"/>
            <a:ext cx="2743200" cy="365125"/>
          </a:xfrm>
          <a:prstGeom prst="rect">
            <a:avLst/>
          </a:prstGeom>
        </p:spPr>
        <p:txBody>
          <a:bodyPr/>
          <a:lstStyle/>
          <a:p>
            <a:fld id="{7033B7A9-AB71-46FC-A147-0A962B1484F6}" type="slidenum">
              <a:rPr lang="en-GB" smtClean="0"/>
              <a:t>‹#›</a:t>
            </a:fld>
            <a:endParaRPr lang="en-GB"/>
          </a:p>
        </p:txBody>
      </p:sp>
    </p:spTree>
    <p:extLst>
      <p:ext uri="{BB962C8B-B14F-4D97-AF65-F5344CB8AC3E}">
        <p14:creationId xmlns:p14="http://schemas.microsoft.com/office/powerpoint/2010/main" val="1774144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9B54-EE64-850E-8EE6-C2A9332377C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E62AB20-096B-8143-EE52-728D0107B2B2}"/>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6E89C5-85EE-D113-7ACD-1215E34170F7}"/>
              </a:ext>
            </a:extLst>
          </p:cNvPr>
          <p:cNvSpPr>
            <a:spLocks noGrp="1"/>
          </p:cNvSpPr>
          <p:nvPr>
            <p:ph type="dt" sz="half" idx="10"/>
          </p:nvPr>
        </p:nvSpPr>
        <p:spPr>
          <a:xfrm>
            <a:off x="838200" y="6356350"/>
            <a:ext cx="2743200" cy="365125"/>
          </a:xfrm>
          <a:prstGeom prst="rect">
            <a:avLst/>
          </a:prstGeom>
        </p:spPr>
        <p:txBody>
          <a:bodyPr/>
          <a:lstStyle/>
          <a:p>
            <a:fld id="{E871AF39-545D-43A8-A376-63E96FD0DC0B}" type="datetimeFigureOut">
              <a:rPr lang="en-GB" smtClean="0"/>
              <a:t>18/11/2024</a:t>
            </a:fld>
            <a:endParaRPr lang="en-GB"/>
          </a:p>
        </p:txBody>
      </p:sp>
      <p:sp>
        <p:nvSpPr>
          <p:cNvPr id="5" name="Footer Placeholder 4">
            <a:extLst>
              <a:ext uri="{FF2B5EF4-FFF2-40B4-BE49-F238E27FC236}">
                <a16:creationId xmlns:a16="http://schemas.microsoft.com/office/drawing/2014/main" id="{B3E8EC16-1529-1E15-9DE7-C5AAD4475F6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A2765A17-1007-5707-0509-49EB6AD9F98A}"/>
              </a:ext>
            </a:extLst>
          </p:cNvPr>
          <p:cNvSpPr>
            <a:spLocks noGrp="1"/>
          </p:cNvSpPr>
          <p:nvPr>
            <p:ph type="sldNum" sz="quarter" idx="12"/>
          </p:nvPr>
        </p:nvSpPr>
        <p:spPr>
          <a:xfrm>
            <a:off x="8610600" y="6356350"/>
            <a:ext cx="2743200" cy="365125"/>
          </a:xfrm>
          <a:prstGeom prst="rect">
            <a:avLst/>
          </a:prstGeom>
        </p:spPr>
        <p:txBody>
          <a:bodyPr/>
          <a:lstStyle/>
          <a:p>
            <a:fld id="{7033B7A9-AB71-46FC-A147-0A962B1484F6}" type="slidenum">
              <a:rPr lang="en-GB" smtClean="0"/>
              <a:t>‹#›</a:t>
            </a:fld>
            <a:endParaRPr lang="en-GB"/>
          </a:p>
        </p:txBody>
      </p:sp>
    </p:spTree>
    <p:extLst>
      <p:ext uri="{BB962C8B-B14F-4D97-AF65-F5344CB8AC3E}">
        <p14:creationId xmlns:p14="http://schemas.microsoft.com/office/powerpoint/2010/main" val="1015485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9FBE9-4C0E-9A69-1EC7-9C1212CBB54A}"/>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AB654E6-B93D-467B-74A5-BD1A97FF994C}"/>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98E231-4B6E-0CCD-9EE9-A54800413058}"/>
              </a:ext>
            </a:extLst>
          </p:cNvPr>
          <p:cNvSpPr>
            <a:spLocks noGrp="1"/>
          </p:cNvSpPr>
          <p:nvPr>
            <p:ph type="dt" sz="half" idx="10"/>
          </p:nvPr>
        </p:nvSpPr>
        <p:spPr>
          <a:xfrm>
            <a:off x="838200" y="6356350"/>
            <a:ext cx="2743200" cy="365125"/>
          </a:xfrm>
          <a:prstGeom prst="rect">
            <a:avLst/>
          </a:prstGeom>
        </p:spPr>
        <p:txBody>
          <a:bodyPr/>
          <a:lstStyle/>
          <a:p>
            <a:fld id="{E871AF39-545D-43A8-A376-63E96FD0DC0B}" type="datetimeFigureOut">
              <a:rPr lang="en-GB" smtClean="0"/>
              <a:t>18/11/2024</a:t>
            </a:fld>
            <a:endParaRPr lang="en-GB"/>
          </a:p>
        </p:txBody>
      </p:sp>
      <p:sp>
        <p:nvSpPr>
          <p:cNvPr id="5" name="Footer Placeholder 4">
            <a:extLst>
              <a:ext uri="{FF2B5EF4-FFF2-40B4-BE49-F238E27FC236}">
                <a16:creationId xmlns:a16="http://schemas.microsoft.com/office/drawing/2014/main" id="{EC72FF6D-EE60-88EB-F403-875E4CA695ED}"/>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66FF8354-58AB-C3F5-F6F7-0414D4736F32}"/>
              </a:ext>
            </a:extLst>
          </p:cNvPr>
          <p:cNvSpPr>
            <a:spLocks noGrp="1"/>
          </p:cNvSpPr>
          <p:nvPr>
            <p:ph type="sldNum" sz="quarter" idx="12"/>
          </p:nvPr>
        </p:nvSpPr>
        <p:spPr>
          <a:xfrm>
            <a:off x="8610600" y="6356350"/>
            <a:ext cx="2743200" cy="365125"/>
          </a:xfrm>
          <a:prstGeom prst="rect">
            <a:avLst/>
          </a:prstGeom>
        </p:spPr>
        <p:txBody>
          <a:bodyPr/>
          <a:lstStyle/>
          <a:p>
            <a:fld id="{7033B7A9-AB71-46FC-A147-0A962B1484F6}" type="slidenum">
              <a:rPr lang="en-GB" smtClean="0"/>
              <a:t>‹#›</a:t>
            </a:fld>
            <a:endParaRPr lang="en-GB"/>
          </a:p>
        </p:txBody>
      </p:sp>
    </p:spTree>
    <p:extLst>
      <p:ext uri="{BB962C8B-B14F-4D97-AF65-F5344CB8AC3E}">
        <p14:creationId xmlns:p14="http://schemas.microsoft.com/office/powerpoint/2010/main" val="423576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4DEFB-530D-DB5C-F1D3-B6F03037D05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FE91FF6-EB8F-2E41-4FBF-FCDD34F5F7B4}"/>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59CA6D0-C066-D80D-59B3-733D96B5CF78}"/>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2844525-BE5B-EAB0-6842-4715C4FB85C3}"/>
              </a:ext>
            </a:extLst>
          </p:cNvPr>
          <p:cNvSpPr>
            <a:spLocks noGrp="1"/>
          </p:cNvSpPr>
          <p:nvPr>
            <p:ph type="dt" sz="half" idx="10"/>
          </p:nvPr>
        </p:nvSpPr>
        <p:spPr>
          <a:xfrm>
            <a:off x="838200" y="6356350"/>
            <a:ext cx="2743200" cy="365125"/>
          </a:xfrm>
          <a:prstGeom prst="rect">
            <a:avLst/>
          </a:prstGeom>
        </p:spPr>
        <p:txBody>
          <a:bodyPr/>
          <a:lstStyle/>
          <a:p>
            <a:fld id="{E871AF39-545D-43A8-A376-63E96FD0DC0B}" type="datetimeFigureOut">
              <a:rPr lang="en-GB" smtClean="0"/>
              <a:t>18/11/2024</a:t>
            </a:fld>
            <a:endParaRPr lang="en-GB"/>
          </a:p>
        </p:txBody>
      </p:sp>
      <p:sp>
        <p:nvSpPr>
          <p:cNvPr id="6" name="Footer Placeholder 5">
            <a:extLst>
              <a:ext uri="{FF2B5EF4-FFF2-40B4-BE49-F238E27FC236}">
                <a16:creationId xmlns:a16="http://schemas.microsoft.com/office/drawing/2014/main" id="{32C5FD92-A1F2-2F40-89B6-879F0784F03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C00DCBEB-EC7A-BD80-2FA5-8A65A17E326C}"/>
              </a:ext>
            </a:extLst>
          </p:cNvPr>
          <p:cNvSpPr>
            <a:spLocks noGrp="1"/>
          </p:cNvSpPr>
          <p:nvPr>
            <p:ph type="sldNum" sz="quarter" idx="12"/>
          </p:nvPr>
        </p:nvSpPr>
        <p:spPr>
          <a:xfrm>
            <a:off x="8610600" y="6356350"/>
            <a:ext cx="2743200" cy="365125"/>
          </a:xfrm>
          <a:prstGeom prst="rect">
            <a:avLst/>
          </a:prstGeom>
        </p:spPr>
        <p:txBody>
          <a:bodyPr/>
          <a:lstStyle/>
          <a:p>
            <a:fld id="{7033B7A9-AB71-46FC-A147-0A962B1484F6}" type="slidenum">
              <a:rPr lang="en-GB" smtClean="0"/>
              <a:t>‹#›</a:t>
            </a:fld>
            <a:endParaRPr lang="en-GB"/>
          </a:p>
        </p:txBody>
      </p:sp>
    </p:spTree>
    <p:extLst>
      <p:ext uri="{BB962C8B-B14F-4D97-AF65-F5344CB8AC3E}">
        <p14:creationId xmlns:p14="http://schemas.microsoft.com/office/powerpoint/2010/main" val="865468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2C323-F267-092B-651D-ED67097D10AA}"/>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6444D48-55AB-6AA3-B6C8-F30796578792}"/>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23905B-ABA6-87DD-76F1-4B18C82E618C}"/>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C2A938F-EBC3-DDAC-F378-75ACCFA679F5}"/>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1F84FA-DA4B-7802-71D1-597BB7584980}"/>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082BDFF-7EF2-3FE2-03C4-9C2894F85AF0}"/>
              </a:ext>
            </a:extLst>
          </p:cNvPr>
          <p:cNvSpPr>
            <a:spLocks noGrp="1"/>
          </p:cNvSpPr>
          <p:nvPr>
            <p:ph type="dt" sz="half" idx="10"/>
          </p:nvPr>
        </p:nvSpPr>
        <p:spPr>
          <a:xfrm>
            <a:off x="838200" y="6356350"/>
            <a:ext cx="2743200" cy="365125"/>
          </a:xfrm>
          <a:prstGeom prst="rect">
            <a:avLst/>
          </a:prstGeom>
        </p:spPr>
        <p:txBody>
          <a:bodyPr/>
          <a:lstStyle/>
          <a:p>
            <a:fld id="{E871AF39-545D-43A8-A376-63E96FD0DC0B}" type="datetimeFigureOut">
              <a:rPr lang="en-GB" smtClean="0"/>
              <a:t>18/11/2024</a:t>
            </a:fld>
            <a:endParaRPr lang="en-GB"/>
          </a:p>
        </p:txBody>
      </p:sp>
      <p:sp>
        <p:nvSpPr>
          <p:cNvPr id="8" name="Footer Placeholder 7">
            <a:extLst>
              <a:ext uri="{FF2B5EF4-FFF2-40B4-BE49-F238E27FC236}">
                <a16:creationId xmlns:a16="http://schemas.microsoft.com/office/drawing/2014/main" id="{1C4B7065-9EC7-8258-613C-E1B108082BA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47C8B955-9B36-7368-FFF4-C97EEB5B9264}"/>
              </a:ext>
            </a:extLst>
          </p:cNvPr>
          <p:cNvSpPr>
            <a:spLocks noGrp="1"/>
          </p:cNvSpPr>
          <p:nvPr>
            <p:ph type="sldNum" sz="quarter" idx="12"/>
          </p:nvPr>
        </p:nvSpPr>
        <p:spPr>
          <a:xfrm>
            <a:off x="8610600" y="6356350"/>
            <a:ext cx="2743200" cy="365125"/>
          </a:xfrm>
          <a:prstGeom prst="rect">
            <a:avLst/>
          </a:prstGeom>
        </p:spPr>
        <p:txBody>
          <a:bodyPr/>
          <a:lstStyle/>
          <a:p>
            <a:fld id="{7033B7A9-AB71-46FC-A147-0A962B1484F6}" type="slidenum">
              <a:rPr lang="en-GB" smtClean="0"/>
              <a:t>‹#›</a:t>
            </a:fld>
            <a:endParaRPr lang="en-GB"/>
          </a:p>
        </p:txBody>
      </p:sp>
    </p:spTree>
    <p:extLst>
      <p:ext uri="{BB962C8B-B14F-4D97-AF65-F5344CB8AC3E}">
        <p14:creationId xmlns:p14="http://schemas.microsoft.com/office/powerpoint/2010/main" val="3207555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664A4-F090-A951-7776-2AECF362097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9BDA89F-E27F-5978-91A3-E937F2C952EF}"/>
              </a:ext>
            </a:extLst>
          </p:cNvPr>
          <p:cNvSpPr>
            <a:spLocks noGrp="1"/>
          </p:cNvSpPr>
          <p:nvPr>
            <p:ph type="dt" sz="half" idx="10"/>
          </p:nvPr>
        </p:nvSpPr>
        <p:spPr>
          <a:xfrm>
            <a:off x="838200" y="6356350"/>
            <a:ext cx="2743200" cy="365125"/>
          </a:xfrm>
          <a:prstGeom prst="rect">
            <a:avLst/>
          </a:prstGeom>
        </p:spPr>
        <p:txBody>
          <a:bodyPr/>
          <a:lstStyle/>
          <a:p>
            <a:fld id="{E871AF39-545D-43A8-A376-63E96FD0DC0B}" type="datetimeFigureOut">
              <a:rPr lang="en-GB" smtClean="0"/>
              <a:t>18/11/2024</a:t>
            </a:fld>
            <a:endParaRPr lang="en-GB"/>
          </a:p>
        </p:txBody>
      </p:sp>
      <p:sp>
        <p:nvSpPr>
          <p:cNvPr id="4" name="Footer Placeholder 3">
            <a:extLst>
              <a:ext uri="{FF2B5EF4-FFF2-40B4-BE49-F238E27FC236}">
                <a16:creationId xmlns:a16="http://schemas.microsoft.com/office/drawing/2014/main" id="{BAC9A1B6-E4EA-C3D3-FD02-DBE46D76DF8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681021FD-F29B-1ADD-A555-F27657757BFF}"/>
              </a:ext>
            </a:extLst>
          </p:cNvPr>
          <p:cNvSpPr>
            <a:spLocks noGrp="1"/>
          </p:cNvSpPr>
          <p:nvPr>
            <p:ph type="sldNum" sz="quarter" idx="12"/>
          </p:nvPr>
        </p:nvSpPr>
        <p:spPr>
          <a:xfrm>
            <a:off x="8610600" y="6356350"/>
            <a:ext cx="2743200" cy="365125"/>
          </a:xfrm>
          <a:prstGeom prst="rect">
            <a:avLst/>
          </a:prstGeom>
        </p:spPr>
        <p:txBody>
          <a:bodyPr/>
          <a:lstStyle/>
          <a:p>
            <a:fld id="{7033B7A9-AB71-46FC-A147-0A962B1484F6}" type="slidenum">
              <a:rPr lang="en-GB" smtClean="0"/>
              <a:t>‹#›</a:t>
            </a:fld>
            <a:endParaRPr lang="en-GB"/>
          </a:p>
        </p:txBody>
      </p:sp>
    </p:spTree>
    <p:extLst>
      <p:ext uri="{BB962C8B-B14F-4D97-AF65-F5344CB8AC3E}">
        <p14:creationId xmlns:p14="http://schemas.microsoft.com/office/powerpoint/2010/main" val="3037666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F2E160-FBB1-F0B8-B945-82C42E07B6FA}"/>
              </a:ext>
            </a:extLst>
          </p:cNvPr>
          <p:cNvSpPr>
            <a:spLocks noGrp="1"/>
          </p:cNvSpPr>
          <p:nvPr>
            <p:ph type="dt" sz="half" idx="10"/>
          </p:nvPr>
        </p:nvSpPr>
        <p:spPr>
          <a:xfrm>
            <a:off x="838200" y="6356350"/>
            <a:ext cx="2743200" cy="365125"/>
          </a:xfrm>
          <a:prstGeom prst="rect">
            <a:avLst/>
          </a:prstGeom>
        </p:spPr>
        <p:txBody>
          <a:bodyPr/>
          <a:lstStyle/>
          <a:p>
            <a:fld id="{E871AF39-545D-43A8-A376-63E96FD0DC0B}" type="datetimeFigureOut">
              <a:rPr lang="en-GB" smtClean="0"/>
              <a:t>18/11/2024</a:t>
            </a:fld>
            <a:endParaRPr lang="en-GB"/>
          </a:p>
        </p:txBody>
      </p:sp>
      <p:sp>
        <p:nvSpPr>
          <p:cNvPr id="3" name="Footer Placeholder 2">
            <a:extLst>
              <a:ext uri="{FF2B5EF4-FFF2-40B4-BE49-F238E27FC236}">
                <a16:creationId xmlns:a16="http://schemas.microsoft.com/office/drawing/2014/main" id="{E74426E4-CC0A-7ED9-D125-715A0904908D}"/>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3AE562A1-1F2C-B6D9-F901-67942390F14F}"/>
              </a:ext>
            </a:extLst>
          </p:cNvPr>
          <p:cNvSpPr>
            <a:spLocks noGrp="1"/>
          </p:cNvSpPr>
          <p:nvPr>
            <p:ph type="sldNum" sz="quarter" idx="12"/>
          </p:nvPr>
        </p:nvSpPr>
        <p:spPr>
          <a:xfrm>
            <a:off x="8610600" y="6356350"/>
            <a:ext cx="2743200" cy="365125"/>
          </a:xfrm>
          <a:prstGeom prst="rect">
            <a:avLst/>
          </a:prstGeom>
        </p:spPr>
        <p:txBody>
          <a:bodyPr/>
          <a:lstStyle/>
          <a:p>
            <a:fld id="{7033B7A9-AB71-46FC-A147-0A962B1484F6}" type="slidenum">
              <a:rPr lang="en-GB" smtClean="0"/>
              <a:t>‹#›</a:t>
            </a:fld>
            <a:endParaRPr lang="en-GB"/>
          </a:p>
        </p:txBody>
      </p:sp>
    </p:spTree>
    <p:extLst>
      <p:ext uri="{BB962C8B-B14F-4D97-AF65-F5344CB8AC3E}">
        <p14:creationId xmlns:p14="http://schemas.microsoft.com/office/powerpoint/2010/main" val="2315207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93410-D8D4-53DA-203B-98D9FAD5AA1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D5230B7-70F2-76C1-8C3A-977D3680090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C0D5E77-38C4-0209-8752-02700ACE48B4}"/>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ADB3F7-9C7E-6096-341F-7A88FCB64B0F}"/>
              </a:ext>
            </a:extLst>
          </p:cNvPr>
          <p:cNvSpPr>
            <a:spLocks noGrp="1"/>
          </p:cNvSpPr>
          <p:nvPr>
            <p:ph type="dt" sz="half" idx="10"/>
          </p:nvPr>
        </p:nvSpPr>
        <p:spPr>
          <a:xfrm>
            <a:off x="838200" y="6356350"/>
            <a:ext cx="2743200" cy="365125"/>
          </a:xfrm>
          <a:prstGeom prst="rect">
            <a:avLst/>
          </a:prstGeom>
        </p:spPr>
        <p:txBody>
          <a:bodyPr/>
          <a:lstStyle/>
          <a:p>
            <a:fld id="{E871AF39-545D-43A8-A376-63E96FD0DC0B}" type="datetimeFigureOut">
              <a:rPr lang="en-GB" smtClean="0"/>
              <a:t>18/11/2024</a:t>
            </a:fld>
            <a:endParaRPr lang="en-GB"/>
          </a:p>
        </p:txBody>
      </p:sp>
      <p:sp>
        <p:nvSpPr>
          <p:cNvPr id="6" name="Footer Placeholder 5">
            <a:extLst>
              <a:ext uri="{FF2B5EF4-FFF2-40B4-BE49-F238E27FC236}">
                <a16:creationId xmlns:a16="http://schemas.microsoft.com/office/drawing/2014/main" id="{05D5E250-F0AD-190D-65E0-6D68982F7DFE}"/>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A300CB05-ACA3-0492-4ABE-A662FDEB9D01}"/>
              </a:ext>
            </a:extLst>
          </p:cNvPr>
          <p:cNvSpPr>
            <a:spLocks noGrp="1"/>
          </p:cNvSpPr>
          <p:nvPr>
            <p:ph type="sldNum" sz="quarter" idx="12"/>
          </p:nvPr>
        </p:nvSpPr>
        <p:spPr>
          <a:xfrm>
            <a:off x="8610600" y="6356350"/>
            <a:ext cx="2743200" cy="365125"/>
          </a:xfrm>
          <a:prstGeom prst="rect">
            <a:avLst/>
          </a:prstGeom>
        </p:spPr>
        <p:txBody>
          <a:bodyPr/>
          <a:lstStyle/>
          <a:p>
            <a:fld id="{7033B7A9-AB71-46FC-A147-0A962B1484F6}" type="slidenum">
              <a:rPr lang="en-GB" smtClean="0"/>
              <a:t>‹#›</a:t>
            </a:fld>
            <a:endParaRPr lang="en-GB"/>
          </a:p>
        </p:txBody>
      </p:sp>
    </p:spTree>
    <p:extLst>
      <p:ext uri="{BB962C8B-B14F-4D97-AF65-F5344CB8AC3E}">
        <p14:creationId xmlns:p14="http://schemas.microsoft.com/office/powerpoint/2010/main" val="117320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0D926-D7C7-3974-772A-987CE0DB9E0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64C2478-AA99-AFC2-F840-AD42B4C6F157}"/>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716C861-DAD4-A61D-7DC8-6CA0ADC209D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B9E467-1C98-9070-7163-D6310D4969B8}"/>
              </a:ext>
            </a:extLst>
          </p:cNvPr>
          <p:cNvSpPr>
            <a:spLocks noGrp="1"/>
          </p:cNvSpPr>
          <p:nvPr>
            <p:ph type="dt" sz="half" idx="10"/>
          </p:nvPr>
        </p:nvSpPr>
        <p:spPr>
          <a:xfrm>
            <a:off x="838200" y="6356350"/>
            <a:ext cx="2743200" cy="365125"/>
          </a:xfrm>
          <a:prstGeom prst="rect">
            <a:avLst/>
          </a:prstGeom>
        </p:spPr>
        <p:txBody>
          <a:bodyPr/>
          <a:lstStyle/>
          <a:p>
            <a:fld id="{E871AF39-545D-43A8-A376-63E96FD0DC0B}" type="datetimeFigureOut">
              <a:rPr lang="en-GB" smtClean="0"/>
              <a:t>18/11/2024</a:t>
            </a:fld>
            <a:endParaRPr lang="en-GB"/>
          </a:p>
        </p:txBody>
      </p:sp>
      <p:sp>
        <p:nvSpPr>
          <p:cNvPr id="6" name="Footer Placeholder 5">
            <a:extLst>
              <a:ext uri="{FF2B5EF4-FFF2-40B4-BE49-F238E27FC236}">
                <a16:creationId xmlns:a16="http://schemas.microsoft.com/office/drawing/2014/main" id="{2C7E8AFD-1E43-54A8-F2BF-864FFCBCD5D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1DCC5875-E1EC-50CF-B57F-E916C0D34499}"/>
              </a:ext>
            </a:extLst>
          </p:cNvPr>
          <p:cNvSpPr>
            <a:spLocks noGrp="1"/>
          </p:cNvSpPr>
          <p:nvPr>
            <p:ph type="sldNum" sz="quarter" idx="12"/>
          </p:nvPr>
        </p:nvSpPr>
        <p:spPr>
          <a:xfrm>
            <a:off x="8610600" y="6356350"/>
            <a:ext cx="2743200" cy="365125"/>
          </a:xfrm>
          <a:prstGeom prst="rect">
            <a:avLst/>
          </a:prstGeom>
        </p:spPr>
        <p:txBody>
          <a:bodyPr/>
          <a:lstStyle/>
          <a:p>
            <a:fld id="{7033B7A9-AB71-46FC-A147-0A962B1484F6}" type="slidenum">
              <a:rPr lang="en-GB" smtClean="0"/>
              <a:t>‹#›</a:t>
            </a:fld>
            <a:endParaRPr lang="en-GB"/>
          </a:p>
        </p:txBody>
      </p:sp>
    </p:spTree>
    <p:extLst>
      <p:ext uri="{BB962C8B-B14F-4D97-AF65-F5344CB8AC3E}">
        <p14:creationId xmlns:p14="http://schemas.microsoft.com/office/powerpoint/2010/main" val="504132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descr="A sign with a clock&#10;&#10;Description automatically generated">
            <a:extLst>
              <a:ext uri="{FF2B5EF4-FFF2-40B4-BE49-F238E27FC236}">
                <a16:creationId xmlns:a16="http://schemas.microsoft.com/office/drawing/2014/main" id="{08492964-DEFB-EEB3-9947-F42758139D67}"/>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10176732" y="4114800"/>
            <a:ext cx="1532065" cy="2286000"/>
          </a:xfrm>
          <a:prstGeom prst="rect">
            <a:avLst/>
          </a:prstGeom>
        </p:spPr>
      </p:pic>
    </p:spTree>
    <p:extLst>
      <p:ext uri="{BB962C8B-B14F-4D97-AF65-F5344CB8AC3E}">
        <p14:creationId xmlns:p14="http://schemas.microsoft.com/office/powerpoint/2010/main" val="382185554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hyperlink" Target="https://leicestershirecollections.org.uk/"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73477-8EA6-19FE-094C-A8DAD4A436D3}"/>
              </a:ext>
            </a:extLst>
          </p:cNvPr>
          <p:cNvSpPr>
            <a:spLocks noGrp="1"/>
          </p:cNvSpPr>
          <p:nvPr>
            <p:ph type="ctrTitle"/>
          </p:nvPr>
        </p:nvSpPr>
        <p:spPr>
          <a:xfrm>
            <a:off x="2250832" y="751157"/>
            <a:ext cx="7301034" cy="3267688"/>
          </a:xfrm>
        </p:spPr>
        <p:txBody>
          <a:bodyPr/>
          <a:lstStyle/>
          <a:p>
            <a:r>
              <a:rPr lang="en-GB" dirty="0"/>
              <a:t>Museum Collections</a:t>
            </a:r>
            <a:br>
              <a:rPr lang="en-GB" dirty="0"/>
            </a:br>
            <a:r>
              <a:rPr lang="en-GB" dirty="0"/>
              <a:t>and Sense of Place</a:t>
            </a:r>
            <a:br>
              <a:rPr lang="en-GB" dirty="0"/>
            </a:br>
            <a:endParaRPr lang="en-GB" dirty="0"/>
          </a:p>
        </p:txBody>
      </p:sp>
      <p:pic>
        <p:nvPicPr>
          <p:cNvPr id="6" name="Picture 5" descr="A blue and white logo&#10;&#10;Description automatically generated">
            <a:extLst>
              <a:ext uri="{FF2B5EF4-FFF2-40B4-BE49-F238E27FC236}">
                <a16:creationId xmlns:a16="http://schemas.microsoft.com/office/drawing/2014/main" id="{E70DFF0E-3733-61B5-23A8-9541FB0E7E9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14786" y="4592765"/>
            <a:ext cx="2732774" cy="1392895"/>
          </a:xfrm>
          <a:prstGeom prst="rect">
            <a:avLst/>
          </a:prstGeom>
        </p:spPr>
      </p:pic>
      <p:sp>
        <p:nvSpPr>
          <p:cNvPr id="3" name="TextBox 2">
            <a:extLst>
              <a:ext uri="{FF2B5EF4-FFF2-40B4-BE49-F238E27FC236}">
                <a16:creationId xmlns:a16="http://schemas.microsoft.com/office/drawing/2014/main" id="{80D63B25-0BBD-357E-A169-4D195070D6D3}"/>
              </a:ext>
            </a:extLst>
          </p:cNvPr>
          <p:cNvSpPr txBox="1"/>
          <p:nvPr/>
        </p:nvSpPr>
        <p:spPr>
          <a:xfrm>
            <a:off x="3784682" y="4381272"/>
            <a:ext cx="4233333" cy="1815882"/>
          </a:xfrm>
          <a:prstGeom prst="rect">
            <a:avLst/>
          </a:prstGeom>
          <a:noFill/>
        </p:spPr>
        <p:txBody>
          <a:bodyPr wrap="square" rtlCol="0">
            <a:spAutoFit/>
          </a:bodyPr>
          <a:lstStyle/>
          <a:p>
            <a:pPr algn="ctr"/>
            <a:r>
              <a:rPr lang="en-GB" sz="2800" dirty="0"/>
              <a:t>Alison Clague</a:t>
            </a:r>
          </a:p>
          <a:p>
            <a:pPr algn="ctr"/>
            <a:r>
              <a:rPr lang="en-GB" sz="2800" dirty="0"/>
              <a:t>Senior Curator</a:t>
            </a:r>
          </a:p>
          <a:p>
            <a:pPr algn="ctr"/>
            <a:r>
              <a:rPr lang="en-GB" sz="2800" dirty="0"/>
              <a:t>Leicestershire Museum Collections</a:t>
            </a:r>
          </a:p>
        </p:txBody>
      </p:sp>
    </p:spTree>
    <p:extLst>
      <p:ext uri="{BB962C8B-B14F-4D97-AF65-F5344CB8AC3E}">
        <p14:creationId xmlns:p14="http://schemas.microsoft.com/office/powerpoint/2010/main" val="423091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D1E15003-FE4D-BAA6-FCA9-2D9EAE499DDC}"/>
              </a:ext>
            </a:extLst>
          </p:cNvPr>
          <p:cNvSpPr txBox="1"/>
          <p:nvPr/>
        </p:nvSpPr>
        <p:spPr>
          <a:xfrm>
            <a:off x="1248128" y="592919"/>
            <a:ext cx="9329561" cy="1815882"/>
          </a:xfrm>
          <a:prstGeom prst="rect">
            <a:avLst/>
          </a:prstGeom>
          <a:noFill/>
        </p:spPr>
        <p:txBody>
          <a:bodyPr wrap="square" rtlCol="0">
            <a:spAutoFit/>
          </a:bodyPr>
          <a:lstStyle/>
          <a:p>
            <a:r>
              <a:rPr lang="en-GB" sz="4000" dirty="0"/>
              <a:t>Museums and their collections can reinforce and influence our sense of place</a:t>
            </a:r>
          </a:p>
          <a:p>
            <a:endParaRPr lang="en-GB" sz="3200" dirty="0"/>
          </a:p>
        </p:txBody>
      </p:sp>
      <p:sp>
        <p:nvSpPr>
          <p:cNvPr id="2" name="TextBox 1">
            <a:extLst>
              <a:ext uri="{FF2B5EF4-FFF2-40B4-BE49-F238E27FC236}">
                <a16:creationId xmlns:a16="http://schemas.microsoft.com/office/drawing/2014/main" id="{B83B259A-1066-8E2E-AC95-4DD094A86161}"/>
              </a:ext>
            </a:extLst>
          </p:cNvPr>
          <p:cNvSpPr txBox="1"/>
          <p:nvPr/>
        </p:nvSpPr>
        <p:spPr>
          <a:xfrm>
            <a:off x="1248128" y="2408801"/>
            <a:ext cx="8607072" cy="3447098"/>
          </a:xfrm>
          <a:prstGeom prst="rect">
            <a:avLst/>
          </a:prstGeom>
          <a:noFill/>
        </p:spPr>
        <p:txBody>
          <a:bodyPr wrap="square" rtlCol="0">
            <a:spAutoFit/>
          </a:bodyPr>
          <a:lstStyle/>
          <a:p>
            <a:r>
              <a:rPr lang="en-GB" sz="4000" dirty="0"/>
              <a:t>But…</a:t>
            </a:r>
          </a:p>
          <a:p>
            <a:pPr marL="571500" indent="-571500">
              <a:buFont typeface="Arial" panose="020B0604020202020204" pitchFamily="34" charset="0"/>
              <a:buChar char="•"/>
            </a:pPr>
            <a:r>
              <a:rPr lang="en-GB" sz="4000" dirty="0"/>
              <a:t>Whose place?</a:t>
            </a:r>
          </a:p>
          <a:p>
            <a:pPr marL="571500" indent="-571500">
              <a:buFont typeface="Arial" panose="020B0604020202020204" pitchFamily="34" charset="0"/>
              <a:buChar char="•"/>
            </a:pPr>
            <a:r>
              <a:rPr lang="en-GB" sz="4000" dirty="0"/>
              <a:t>Who gets to decide?</a:t>
            </a:r>
          </a:p>
          <a:p>
            <a:pPr marL="571500" indent="-571500">
              <a:buFont typeface="Arial" panose="020B0604020202020204" pitchFamily="34" charset="0"/>
              <a:buChar char="•"/>
            </a:pPr>
            <a:r>
              <a:rPr lang="en-GB" sz="4000" dirty="0"/>
              <a:t>How can we reflect changing places and incorporate new voices?</a:t>
            </a:r>
          </a:p>
          <a:p>
            <a:endParaRPr lang="en-GB" dirty="0"/>
          </a:p>
        </p:txBody>
      </p:sp>
    </p:spTree>
    <p:extLst>
      <p:ext uri="{BB962C8B-B14F-4D97-AF65-F5344CB8AC3E}">
        <p14:creationId xmlns:p14="http://schemas.microsoft.com/office/powerpoint/2010/main" val="2621607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2A6502AA-26ED-ED0D-F57C-D1C4F74B5116}"/>
              </a:ext>
            </a:extLst>
          </p:cNvPr>
          <p:cNvSpPr txBox="1"/>
          <p:nvPr/>
        </p:nvSpPr>
        <p:spPr>
          <a:xfrm>
            <a:off x="2644951" y="682581"/>
            <a:ext cx="6004883" cy="707886"/>
          </a:xfrm>
          <a:prstGeom prst="rect">
            <a:avLst/>
          </a:prstGeom>
          <a:noFill/>
        </p:spPr>
        <p:txBody>
          <a:bodyPr wrap="square" rtlCol="0">
            <a:spAutoFit/>
          </a:bodyPr>
          <a:lstStyle/>
          <a:p>
            <a:pPr algn="ctr"/>
            <a:r>
              <a:rPr lang="en-GB" sz="4000" dirty="0"/>
              <a:t>Our collecting policy</a:t>
            </a:r>
          </a:p>
        </p:txBody>
      </p:sp>
      <p:sp>
        <p:nvSpPr>
          <p:cNvPr id="2" name="TextBox 1">
            <a:extLst>
              <a:ext uri="{FF2B5EF4-FFF2-40B4-BE49-F238E27FC236}">
                <a16:creationId xmlns:a16="http://schemas.microsoft.com/office/drawing/2014/main" id="{8ACF66BB-E6EC-266B-34A7-CDF58BA2EABE}"/>
              </a:ext>
            </a:extLst>
          </p:cNvPr>
          <p:cNvSpPr txBox="1"/>
          <p:nvPr/>
        </p:nvSpPr>
        <p:spPr>
          <a:xfrm>
            <a:off x="1781907" y="1875694"/>
            <a:ext cx="8823570" cy="3139321"/>
          </a:xfrm>
          <a:prstGeom prst="rect">
            <a:avLst/>
          </a:prstGeom>
          <a:noFill/>
        </p:spPr>
        <p:txBody>
          <a:bodyPr wrap="square" rtlCol="0">
            <a:spAutoFit/>
          </a:bodyPr>
          <a:lstStyle/>
          <a:p>
            <a:r>
              <a:rPr lang="en-GB" sz="3600" dirty="0"/>
              <a:t>To collect and record the natural life of the County of Leicestershire and to reflect the histories, interests and aspirations of the people who have made it their home and place of work.</a:t>
            </a:r>
          </a:p>
          <a:p>
            <a:endParaRPr lang="en-GB" dirty="0"/>
          </a:p>
        </p:txBody>
      </p:sp>
    </p:spTree>
    <p:extLst>
      <p:ext uri="{BB962C8B-B14F-4D97-AF65-F5344CB8AC3E}">
        <p14:creationId xmlns:p14="http://schemas.microsoft.com/office/powerpoint/2010/main" val="1826405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D1E15003-FE4D-BAA6-FCA9-2D9EAE499DDC}"/>
              </a:ext>
            </a:extLst>
          </p:cNvPr>
          <p:cNvSpPr txBox="1"/>
          <p:nvPr/>
        </p:nvSpPr>
        <p:spPr>
          <a:xfrm>
            <a:off x="599128" y="343252"/>
            <a:ext cx="5496871" cy="1323439"/>
          </a:xfrm>
          <a:prstGeom prst="rect">
            <a:avLst/>
          </a:prstGeom>
          <a:noFill/>
        </p:spPr>
        <p:txBody>
          <a:bodyPr wrap="square" rtlCol="0">
            <a:spAutoFit/>
          </a:bodyPr>
          <a:lstStyle/>
          <a:p>
            <a:r>
              <a:rPr lang="en-GB" sz="4000" dirty="0"/>
              <a:t>Is this reflected in our actual collections?</a:t>
            </a:r>
          </a:p>
        </p:txBody>
      </p:sp>
      <p:pic>
        <p:nvPicPr>
          <p:cNvPr id="3" name="Picture 2" descr="A close-up of a moth&#10;&#10;Description automatically generated">
            <a:extLst>
              <a:ext uri="{FF2B5EF4-FFF2-40B4-BE49-F238E27FC236}">
                <a16:creationId xmlns:a16="http://schemas.microsoft.com/office/drawing/2014/main" id="{C28E9810-2EB9-D308-E28D-8FD6DD1FB8C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301461" y="4339724"/>
            <a:ext cx="3121152" cy="1813560"/>
          </a:xfrm>
          <a:prstGeom prst="rect">
            <a:avLst/>
          </a:prstGeom>
        </p:spPr>
      </p:pic>
      <p:pic>
        <p:nvPicPr>
          <p:cNvPr id="8" name="Picture 7" descr="A group of people in a construction site&#10;&#10;Description automatically generated">
            <a:extLst>
              <a:ext uri="{FF2B5EF4-FFF2-40B4-BE49-F238E27FC236}">
                <a16:creationId xmlns:a16="http://schemas.microsoft.com/office/drawing/2014/main" id="{90470984-FE51-48BB-3ECC-18B1EE34BFA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83093" y="2548131"/>
            <a:ext cx="3593152" cy="2698373"/>
          </a:xfrm>
          <a:prstGeom prst="rect">
            <a:avLst/>
          </a:prstGeom>
        </p:spPr>
      </p:pic>
      <p:pic>
        <p:nvPicPr>
          <p:cNvPr id="10" name="Picture 9" descr="A nurse and a child&#10;&#10;Description automatically generated">
            <a:extLst>
              <a:ext uri="{FF2B5EF4-FFF2-40B4-BE49-F238E27FC236}">
                <a16:creationId xmlns:a16="http://schemas.microsoft.com/office/drawing/2014/main" id="{0AF37755-CE16-76C2-4210-BE297988773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811274" y="217630"/>
            <a:ext cx="2005584" cy="3121152"/>
          </a:xfrm>
          <a:prstGeom prst="rect">
            <a:avLst/>
          </a:prstGeom>
        </p:spPr>
      </p:pic>
      <p:pic>
        <p:nvPicPr>
          <p:cNvPr id="12" name="Picture 11" descr="A toy robot and a robot&#10;&#10;Description automatically generated">
            <a:extLst>
              <a:ext uri="{FF2B5EF4-FFF2-40B4-BE49-F238E27FC236}">
                <a16:creationId xmlns:a16="http://schemas.microsoft.com/office/drawing/2014/main" id="{D0E26415-A4B8-110A-21D8-F0CDA51C838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7705163" y="3543274"/>
            <a:ext cx="2264502" cy="2824421"/>
          </a:xfrm>
          <a:prstGeom prst="rect">
            <a:avLst/>
          </a:prstGeom>
        </p:spPr>
      </p:pic>
      <p:pic>
        <p:nvPicPr>
          <p:cNvPr id="11" name="Picture 10" descr="A group of sheep standing on rocks&#10;&#10;Description automatically generated">
            <a:extLst>
              <a:ext uri="{FF2B5EF4-FFF2-40B4-BE49-F238E27FC236}">
                <a16:creationId xmlns:a16="http://schemas.microsoft.com/office/drawing/2014/main" id="{A3A90363-957E-13CD-55C1-70622D7A0BCB}"/>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467318" y="786325"/>
            <a:ext cx="3121152" cy="2139696"/>
          </a:xfrm>
          <a:prstGeom prst="rect">
            <a:avLst/>
          </a:prstGeom>
        </p:spPr>
      </p:pic>
      <p:pic>
        <p:nvPicPr>
          <p:cNvPr id="18" name="Picture 17" descr="A close-up of a coin&#10;&#10;Description automatically generated">
            <a:extLst>
              <a:ext uri="{FF2B5EF4-FFF2-40B4-BE49-F238E27FC236}">
                <a16:creationId xmlns:a16="http://schemas.microsoft.com/office/drawing/2014/main" id="{618E75C7-BC20-75AB-63D7-D72EDD5990B2}"/>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4060427" y="1778206"/>
            <a:ext cx="2184088" cy="2295631"/>
          </a:xfrm>
          <a:prstGeom prst="rect">
            <a:avLst/>
          </a:prstGeom>
        </p:spPr>
      </p:pic>
    </p:spTree>
    <p:extLst>
      <p:ext uri="{BB962C8B-B14F-4D97-AF65-F5344CB8AC3E}">
        <p14:creationId xmlns:p14="http://schemas.microsoft.com/office/powerpoint/2010/main" val="1422645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F60F4918-13FE-400E-8516-975FE97595F5}"/>
              </a:ext>
            </a:extLst>
          </p:cNvPr>
          <p:cNvSpPr txBox="1"/>
          <p:nvPr/>
        </p:nvSpPr>
        <p:spPr>
          <a:xfrm>
            <a:off x="737605" y="769276"/>
            <a:ext cx="8214483" cy="769441"/>
          </a:xfrm>
          <a:prstGeom prst="rect">
            <a:avLst/>
          </a:prstGeom>
          <a:noFill/>
        </p:spPr>
        <p:txBody>
          <a:bodyPr wrap="square" rtlCol="0">
            <a:spAutoFit/>
          </a:bodyPr>
          <a:lstStyle/>
          <a:p>
            <a:r>
              <a:rPr lang="en-GB" sz="4400" dirty="0"/>
              <a:t>What are our challenges?</a:t>
            </a:r>
          </a:p>
        </p:txBody>
      </p:sp>
      <p:sp>
        <p:nvSpPr>
          <p:cNvPr id="2" name="TextBox 1">
            <a:extLst>
              <a:ext uri="{FF2B5EF4-FFF2-40B4-BE49-F238E27FC236}">
                <a16:creationId xmlns:a16="http://schemas.microsoft.com/office/drawing/2014/main" id="{AF70BF2A-2D27-9038-676F-08EEAF98CDB9}"/>
              </a:ext>
            </a:extLst>
          </p:cNvPr>
          <p:cNvSpPr txBox="1"/>
          <p:nvPr/>
        </p:nvSpPr>
        <p:spPr>
          <a:xfrm>
            <a:off x="1914644" y="1995852"/>
            <a:ext cx="7395694" cy="4062651"/>
          </a:xfrm>
          <a:prstGeom prst="rect">
            <a:avLst/>
          </a:prstGeom>
          <a:noFill/>
        </p:spPr>
        <p:txBody>
          <a:bodyPr wrap="square" rtlCol="0">
            <a:spAutoFit/>
          </a:bodyPr>
          <a:lstStyle/>
          <a:p>
            <a:pPr marL="342900" indent="-342900">
              <a:buFont typeface="Arial" panose="020B0604020202020204" pitchFamily="34" charset="0"/>
              <a:buChar char="•"/>
            </a:pPr>
            <a:r>
              <a:rPr lang="en-GB" sz="3600" dirty="0"/>
              <a:t>Resources</a:t>
            </a:r>
          </a:p>
          <a:p>
            <a:pPr marL="342900" indent="-342900">
              <a:buFont typeface="Arial" panose="020B0604020202020204" pitchFamily="34" charset="0"/>
              <a:buChar char="•"/>
            </a:pPr>
            <a:r>
              <a:rPr lang="en-GB" sz="3600" dirty="0"/>
              <a:t>Collections that don’t seem relevant to our communities</a:t>
            </a:r>
          </a:p>
          <a:p>
            <a:pPr marL="342900" indent="-342900">
              <a:buFont typeface="Arial" panose="020B0604020202020204" pitchFamily="34" charset="0"/>
              <a:buChar char="•"/>
            </a:pPr>
            <a:r>
              <a:rPr lang="en-GB" sz="3600" dirty="0"/>
              <a:t>Expertise</a:t>
            </a:r>
          </a:p>
          <a:p>
            <a:pPr marL="342900" indent="-342900">
              <a:buFont typeface="Arial" panose="020B0604020202020204" pitchFamily="34" charset="0"/>
              <a:buChar char="•"/>
            </a:pPr>
            <a:r>
              <a:rPr lang="en-GB" sz="3600" dirty="0"/>
              <a:t>Data</a:t>
            </a:r>
          </a:p>
          <a:p>
            <a:pPr marL="342900" indent="-342900">
              <a:buFont typeface="Arial" panose="020B0604020202020204" pitchFamily="34" charset="0"/>
              <a:buChar char="•"/>
            </a:pPr>
            <a:r>
              <a:rPr lang="en-GB" sz="3600" dirty="0"/>
              <a:t>Connections to communities</a:t>
            </a:r>
          </a:p>
          <a:p>
            <a:endParaRPr lang="en-GB" sz="2400" dirty="0"/>
          </a:p>
          <a:p>
            <a:endParaRPr lang="en-GB" dirty="0"/>
          </a:p>
        </p:txBody>
      </p:sp>
    </p:spTree>
    <p:extLst>
      <p:ext uri="{BB962C8B-B14F-4D97-AF65-F5344CB8AC3E}">
        <p14:creationId xmlns:p14="http://schemas.microsoft.com/office/powerpoint/2010/main" val="2074418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F29FE4DA-2245-2E1E-51D6-1BF04FC19FDC}"/>
              </a:ext>
            </a:extLst>
          </p:cNvPr>
          <p:cNvSpPr txBox="1"/>
          <p:nvPr/>
        </p:nvSpPr>
        <p:spPr>
          <a:xfrm>
            <a:off x="454283" y="335845"/>
            <a:ext cx="6354159" cy="707886"/>
          </a:xfrm>
          <a:prstGeom prst="rect">
            <a:avLst/>
          </a:prstGeom>
          <a:noFill/>
        </p:spPr>
        <p:txBody>
          <a:bodyPr wrap="square" rtlCol="0">
            <a:spAutoFit/>
          </a:bodyPr>
          <a:lstStyle/>
          <a:p>
            <a:r>
              <a:rPr lang="en-GB" sz="4000" dirty="0"/>
              <a:t>How can we address this?</a:t>
            </a:r>
          </a:p>
        </p:txBody>
      </p:sp>
      <p:sp>
        <p:nvSpPr>
          <p:cNvPr id="2" name="TextBox 1">
            <a:extLst>
              <a:ext uri="{FF2B5EF4-FFF2-40B4-BE49-F238E27FC236}">
                <a16:creationId xmlns:a16="http://schemas.microsoft.com/office/drawing/2014/main" id="{8A738EBB-A312-20BF-2917-234E2822A3C5}"/>
              </a:ext>
            </a:extLst>
          </p:cNvPr>
          <p:cNvSpPr txBox="1"/>
          <p:nvPr/>
        </p:nvSpPr>
        <p:spPr>
          <a:xfrm>
            <a:off x="747051" y="1217810"/>
            <a:ext cx="5768621" cy="4801314"/>
          </a:xfrm>
          <a:prstGeom prst="rect">
            <a:avLst/>
          </a:prstGeom>
          <a:noFill/>
        </p:spPr>
        <p:txBody>
          <a:bodyPr wrap="square" rtlCol="0">
            <a:spAutoFit/>
          </a:bodyPr>
          <a:lstStyle/>
          <a:p>
            <a:pPr marL="285750" indent="-285750">
              <a:buFont typeface="Arial" panose="020B0604020202020204" pitchFamily="34" charset="0"/>
              <a:buChar char="•"/>
            </a:pPr>
            <a:r>
              <a:rPr lang="en-GB" sz="2400" dirty="0"/>
              <a:t>Being honest about the gaps in our collections and knowledge</a:t>
            </a:r>
          </a:p>
          <a:p>
            <a:pPr marL="285750" indent="-285750">
              <a:buFont typeface="Arial" panose="020B0604020202020204" pitchFamily="34" charset="0"/>
              <a:buChar char="•"/>
            </a:pPr>
            <a:r>
              <a:rPr lang="en-GB" sz="2400" dirty="0"/>
              <a:t>Letting go of curatorial authority</a:t>
            </a:r>
          </a:p>
          <a:p>
            <a:pPr marL="285750" indent="-285750">
              <a:buFont typeface="Arial" panose="020B0604020202020204" pitchFamily="34" charset="0"/>
              <a:buChar char="•"/>
            </a:pPr>
            <a:r>
              <a:rPr lang="en-GB" sz="2400" dirty="0"/>
              <a:t>Helping people find and tell their own stories using our resources</a:t>
            </a:r>
          </a:p>
          <a:p>
            <a:pPr marL="285750" indent="-285750">
              <a:buFont typeface="Arial" panose="020B0604020202020204" pitchFamily="34" charset="0"/>
              <a:buChar char="•"/>
            </a:pPr>
            <a:r>
              <a:rPr lang="en-GB" sz="2400" dirty="0"/>
              <a:t>Updating policies – but act on them!</a:t>
            </a:r>
          </a:p>
          <a:p>
            <a:pPr marL="285750" indent="-285750">
              <a:buFont typeface="Arial" panose="020B0604020202020204" pitchFamily="34" charset="0"/>
              <a:buChar char="•"/>
            </a:pPr>
            <a:r>
              <a:rPr lang="en-GB" sz="2400" dirty="0"/>
              <a:t>Being proactive</a:t>
            </a:r>
          </a:p>
          <a:p>
            <a:pPr marL="285750" indent="-285750">
              <a:buFont typeface="Arial" panose="020B0604020202020204" pitchFamily="34" charset="0"/>
              <a:buChar char="•"/>
            </a:pPr>
            <a:r>
              <a:rPr lang="en-GB" sz="2400" dirty="0"/>
              <a:t>Working with communities with equity</a:t>
            </a:r>
          </a:p>
          <a:p>
            <a:pPr marL="285750" indent="-285750">
              <a:buFont typeface="Arial" panose="020B0604020202020204" pitchFamily="34" charset="0"/>
              <a:buChar char="•"/>
            </a:pPr>
            <a:r>
              <a:rPr lang="en-GB" sz="2400" dirty="0"/>
              <a:t>Being creative with existing collections</a:t>
            </a:r>
          </a:p>
          <a:p>
            <a:pPr marL="285750" indent="-285750">
              <a:buFont typeface="Arial" panose="020B0604020202020204" pitchFamily="34" charset="0"/>
              <a:buChar char="•"/>
            </a:pPr>
            <a:r>
              <a:rPr lang="en-GB" sz="2400" dirty="0"/>
              <a:t>Thinking about how we record objects on our collections management system</a:t>
            </a:r>
          </a:p>
          <a:p>
            <a:pPr marL="285750" indent="-285750">
              <a:buFont typeface="Arial" panose="020B0604020202020204" pitchFamily="34" charset="0"/>
              <a:buChar char="•"/>
            </a:pPr>
            <a:r>
              <a:rPr lang="en-GB" sz="2400" dirty="0"/>
              <a:t>Acknowledging that we can’t do it all</a:t>
            </a:r>
          </a:p>
          <a:p>
            <a:endParaRPr lang="en-GB" dirty="0"/>
          </a:p>
        </p:txBody>
      </p:sp>
      <p:pic>
        <p:nvPicPr>
          <p:cNvPr id="4" name="Picture 3" descr="A person looking at a dress&#10;&#10;Description automatically generated">
            <a:extLst>
              <a:ext uri="{FF2B5EF4-FFF2-40B4-BE49-F238E27FC236}">
                <a16:creationId xmlns:a16="http://schemas.microsoft.com/office/drawing/2014/main" id="{62AB740B-CD12-4EF5-F751-817912C9FE7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698245" y="335845"/>
            <a:ext cx="3121152" cy="2026920"/>
          </a:xfrm>
          <a:prstGeom prst="rect">
            <a:avLst/>
          </a:prstGeom>
        </p:spPr>
      </p:pic>
      <p:pic>
        <p:nvPicPr>
          <p:cNvPr id="8" name="Picture 7" descr="A group of women in a clothing store&#10;&#10;Description automatically generated">
            <a:extLst>
              <a:ext uri="{FF2B5EF4-FFF2-40B4-BE49-F238E27FC236}">
                <a16:creationId xmlns:a16="http://schemas.microsoft.com/office/drawing/2014/main" id="{AD70FFE4-35A8-8339-2E67-10DDDC504478}"/>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167475" y="2398888"/>
            <a:ext cx="2383367" cy="3177822"/>
          </a:xfrm>
          <a:prstGeom prst="rect">
            <a:avLst/>
          </a:prstGeom>
        </p:spPr>
      </p:pic>
      <p:pic>
        <p:nvPicPr>
          <p:cNvPr id="13" name="Picture 12" descr="A display of dresses and coats&#10;&#10;Description automatically generated">
            <a:extLst>
              <a:ext uri="{FF2B5EF4-FFF2-40B4-BE49-F238E27FC236}">
                <a16:creationId xmlns:a16="http://schemas.microsoft.com/office/drawing/2014/main" id="{48411B5E-74BD-90C2-989A-47E8109F8BFB}"/>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819397" y="335845"/>
            <a:ext cx="2298700" cy="3064933"/>
          </a:xfrm>
          <a:prstGeom prst="rect">
            <a:avLst/>
          </a:prstGeom>
        </p:spPr>
      </p:pic>
      <p:pic>
        <p:nvPicPr>
          <p:cNvPr id="15" name="Picture 14" descr="A person taking a picture of a pot&#10;&#10;Description automatically generated">
            <a:extLst>
              <a:ext uri="{FF2B5EF4-FFF2-40B4-BE49-F238E27FC236}">
                <a16:creationId xmlns:a16="http://schemas.microsoft.com/office/drawing/2014/main" id="{D9E8B5D3-09F9-3927-7BAF-C4F5076FB690}"/>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258821" y="4494106"/>
            <a:ext cx="1824780" cy="2165208"/>
          </a:xfrm>
          <a:prstGeom prst="rect">
            <a:avLst/>
          </a:prstGeom>
        </p:spPr>
      </p:pic>
    </p:spTree>
    <p:extLst>
      <p:ext uri="{BB962C8B-B14F-4D97-AF65-F5344CB8AC3E}">
        <p14:creationId xmlns:p14="http://schemas.microsoft.com/office/powerpoint/2010/main" val="1807676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white text with black text&#10;&#10;Description automatically generated">
            <a:extLst>
              <a:ext uri="{FF2B5EF4-FFF2-40B4-BE49-F238E27FC236}">
                <a16:creationId xmlns:a16="http://schemas.microsoft.com/office/drawing/2014/main" id="{56C72897-A6E0-3163-7689-189848C08FE7}"/>
              </a:ext>
            </a:extLst>
          </p:cNvPr>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454377" y="365125"/>
            <a:ext cx="4332111" cy="3711238"/>
          </a:xfrm>
        </p:spPr>
      </p:pic>
      <p:pic>
        <p:nvPicPr>
          <p:cNvPr id="7" name="Picture 6" descr="A white text on a white background&#10;&#10;Description automatically generated">
            <a:extLst>
              <a:ext uri="{FF2B5EF4-FFF2-40B4-BE49-F238E27FC236}">
                <a16:creationId xmlns:a16="http://schemas.microsoft.com/office/drawing/2014/main" id="{CEF723BB-275D-E2D3-F85C-FE02533CFC05}"/>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289642" y="3014595"/>
            <a:ext cx="5711352" cy="3478280"/>
          </a:xfrm>
          <a:prstGeom prst="rect">
            <a:avLst/>
          </a:prstGeom>
        </p:spPr>
      </p:pic>
      <p:sp>
        <p:nvSpPr>
          <p:cNvPr id="8" name="TextBox 7">
            <a:extLst>
              <a:ext uri="{FF2B5EF4-FFF2-40B4-BE49-F238E27FC236}">
                <a16:creationId xmlns:a16="http://schemas.microsoft.com/office/drawing/2014/main" id="{61993CFF-5199-D0CA-6CB6-A6F69E40F9A8}"/>
              </a:ext>
            </a:extLst>
          </p:cNvPr>
          <p:cNvSpPr txBox="1"/>
          <p:nvPr/>
        </p:nvSpPr>
        <p:spPr>
          <a:xfrm>
            <a:off x="5576711" y="523170"/>
            <a:ext cx="5813777" cy="2185214"/>
          </a:xfrm>
          <a:prstGeom prst="rect">
            <a:avLst/>
          </a:prstGeom>
          <a:noFill/>
        </p:spPr>
        <p:txBody>
          <a:bodyPr wrap="square" rtlCol="0">
            <a:spAutoFit/>
          </a:bodyPr>
          <a:lstStyle/>
          <a:p>
            <a:r>
              <a:rPr lang="en-GB" sz="4000" dirty="0"/>
              <a:t>What we are doing</a:t>
            </a:r>
          </a:p>
          <a:p>
            <a:endParaRPr lang="en-GB" sz="4000" dirty="0"/>
          </a:p>
          <a:p>
            <a:r>
              <a:rPr lang="en-GB" sz="2800" dirty="0"/>
              <a:t>Our Collections Development Policy 2021-2025</a:t>
            </a:r>
          </a:p>
        </p:txBody>
      </p:sp>
    </p:spTree>
    <p:extLst>
      <p:ext uri="{BB962C8B-B14F-4D97-AF65-F5344CB8AC3E}">
        <p14:creationId xmlns:p14="http://schemas.microsoft.com/office/powerpoint/2010/main" val="3627880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5988-9737-A342-A26A-ED0F76A25BCC}"/>
              </a:ext>
            </a:extLst>
          </p:cNvPr>
          <p:cNvSpPr>
            <a:spLocks noGrp="1"/>
          </p:cNvSpPr>
          <p:nvPr>
            <p:ph type="title"/>
          </p:nvPr>
        </p:nvSpPr>
        <p:spPr>
          <a:xfrm>
            <a:off x="838200" y="365125"/>
            <a:ext cx="10303933" cy="1531408"/>
          </a:xfrm>
        </p:spPr>
        <p:txBody>
          <a:bodyPr/>
          <a:lstStyle/>
          <a:p>
            <a:r>
              <a:rPr lang="en-GB" dirty="0">
                <a:latin typeface="+mn-lt"/>
              </a:rPr>
              <a:t>How are we putting it into action and what have we achieved?</a:t>
            </a:r>
            <a:br>
              <a:rPr lang="en-GB" dirty="0">
                <a:latin typeface="+mn-lt"/>
              </a:rPr>
            </a:br>
            <a:endParaRPr lang="en-GB" dirty="0">
              <a:latin typeface="+mn-lt"/>
            </a:endParaRPr>
          </a:p>
        </p:txBody>
      </p:sp>
      <p:pic>
        <p:nvPicPr>
          <p:cNvPr id="5" name="Content Placeholder 4" descr="A group of people looking at a display&#10;&#10;Description automatically generated">
            <a:extLst>
              <a:ext uri="{FF2B5EF4-FFF2-40B4-BE49-F238E27FC236}">
                <a16:creationId xmlns:a16="http://schemas.microsoft.com/office/drawing/2014/main" id="{7D048289-3687-F7A5-F819-EB5D2F379123}"/>
              </a:ext>
            </a:extLst>
          </p:cNvPr>
          <p:cNvPicPr>
            <a:picLocks noGrp="1" noChangeAspect="1"/>
          </p:cNvPicPr>
          <p:nvPr>
            <p:ph idx="1"/>
          </p:nvPr>
        </p:nvPicPr>
        <p:blipFill>
          <a:blip r:embed="rId3" cstate="screen">
            <a:extLst>
              <a:ext uri="{28A0092B-C50C-407E-A947-70E740481C1C}">
                <a14:useLocalDpi xmlns:a14="http://schemas.microsoft.com/office/drawing/2010/main"/>
              </a:ext>
            </a:extLst>
          </a:blip>
          <a:stretch>
            <a:fillRect/>
          </a:stretch>
        </p:blipFill>
        <p:spPr>
          <a:xfrm>
            <a:off x="8292110" y="925875"/>
            <a:ext cx="3609973" cy="2707480"/>
          </a:xfrm>
        </p:spPr>
      </p:pic>
      <p:pic>
        <p:nvPicPr>
          <p:cNvPr id="11" name="Picture 10" descr="A wall with pictures of people on it&#10;&#10;Description automatically generated">
            <a:extLst>
              <a:ext uri="{FF2B5EF4-FFF2-40B4-BE49-F238E27FC236}">
                <a16:creationId xmlns:a16="http://schemas.microsoft.com/office/drawing/2014/main" id="{A5A21E1B-6DE4-9E7F-1541-5737359A4F3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785869" y="4914547"/>
            <a:ext cx="2478847" cy="1859135"/>
          </a:xfrm>
          <a:prstGeom prst="rect">
            <a:avLst/>
          </a:prstGeom>
        </p:spPr>
      </p:pic>
      <p:pic>
        <p:nvPicPr>
          <p:cNvPr id="15" name="Picture 14" descr="A person standing next to a framed picture&#10;&#10;Description automatically generated">
            <a:extLst>
              <a:ext uri="{FF2B5EF4-FFF2-40B4-BE49-F238E27FC236}">
                <a16:creationId xmlns:a16="http://schemas.microsoft.com/office/drawing/2014/main" id="{CC58971D-C49F-B006-61C3-DDFBD65B5F1E}"/>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l="-1273" r="1273"/>
          <a:stretch/>
        </p:blipFill>
        <p:spPr>
          <a:xfrm rot="5400000">
            <a:off x="-371082" y="2417240"/>
            <a:ext cx="4165657" cy="3124243"/>
          </a:xfrm>
          <a:prstGeom prst="rect">
            <a:avLst/>
          </a:prstGeom>
        </p:spPr>
      </p:pic>
      <p:pic>
        <p:nvPicPr>
          <p:cNvPr id="17" name="Picture 16" descr="A necklace on a white surface&#10;&#10;Description automatically generated">
            <a:extLst>
              <a:ext uri="{FF2B5EF4-FFF2-40B4-BE49-F238E27FC236}">
                <a16:creationId xmlns:a16="http://schemas.microsoft.com/office/drawing/2014/main" id="{05553C16-7D81-8FFE-C280-503ECB2E50E6}"/>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646755" y="3252038"/>
            <a:ext cx="1530528" cy="1884133"/>
          </a:xfrm>
          <a:prstGeom prst="rect">
            <a:avLst/>
          </a:prstGeom>
        </p:spPr>
      </p:pic>
      <p:pic>
        <p:nvPicPr>
          <p:cNvPr id="19" name="Picture 18" descr="A person standing next to a painting&#10;&#10;Description automatically generated">
            <a:extLst>
              <a:ext uri="{FF2B5EF4-FFF2-40B4-BE49-F238E27FC236}">
                <a16:creationId xmlns:a16="http://schemas.microsoft.com/office/drawing/2014/main" id="{23A07A9F-8920-9202-EF20-1FA080EAD75D}"/>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7166708" y="3979361"/>
            <a:ext cx="1805867" cy="2707478"/>
          </a:xfrm>
          <a:prstGeom prst="rect">
            <a:avLst/>
          </a:prstGeom>
        </p:spPr>
      </p:pic>
      <p:sp>
        <p:nvSpPr>
          <p:cNvPr id="22" name="TextBox 21">
            <a:extLst>
              <a:ext uri="{FF2B5EF4-FFF2-40B4-BE49-F238E27FC236}">
                <a16:creationId xmlns:a16="http://schemas.microsoft.com/office/drawing/2014/main" id="{9BB5852E-E991-1F57-B9D2-0D9A100939FB}"/>
              </a:ext>
            </a:extLst>
          </p:cNvPr>
          <p:cNvSpPr txBox="1"/>
          <p:nvPr/>
        </p:nvSpPr>
        <p:spPr>
          <a:xfrm>
            <a:off x="3445356" y="1884704"/>
            <a:ext cx="4401817" cy="3416320"/>
          </a:xfrm>
          <a:prstGeom prst="rect">
            <a:avLst/>
          </a:prstGeom>
          <a:noFill/>
        </p:spPr>
        <p:txBody>
          <a:bodyPr wrap="square">
            <a:spAutoFit/>
          </a:bodyPr>
          <a:lstStyle/>
          <a:p>
            <a:pPr marL="285750" indent="-285750">
              <a:buFont typeface="Arial" panose="020B0604020202020204" pitchFamily="34" charset="0"/>
              <a:buChar char="•"/>
            </a:pPr>
            <a:r>
              <a:rPr lang="en-GB" sz="2400" dirty="0"/>
              <a:t>Working with colleagues in Participation and Heritage teams</a:t>
            </a:r>
          </a:p>
          <a:p>
            <a:pPr marL="285750" indent="-285750">
              <a:buFont typeface="Arial" panose="020B0604020202020204" pitchFamily="34" charset="0"/>
              <a:buChar char="•"/>
            </a:pPr>
            <a:r>
              <a:rPr lang="en-GB" sz="2400" dirty="0"/>
              <a:t>Enriching collections knowledge and interpretation</a:t>
            </a:r>
          </a:p>
          <a:p>
            <a:pPr marL="285750" indent="-285750">
              <a:buFont typeface="Arial" panose="020B0604020202020204" pitchFamily="34" charset="0"/>
              <a:buChar char="•"/>
            </a:pPr>
            <a:r>
              <a:rPr lang="en-GB" sz="2400" dirty="0"/>
              <a:t>Giving space for new voices and approaches</a:t>
            </a:r>
          </a:p>
          <a:p>
            <a:pPr marL="285750" indent="-285750">
              <a:buFont typeface="Arial" panose="020B0604020202020204" pitchFamily="34" charset="0"/>
              <a:buChar char="•"/>
            </a:pPr>
            <a:r>
              <a:rPr lang="en-GB" sz="2400" dirty="0"/>
              <a:t>Commissioning research</a:t>
            </a:r>
          </a:p>
          <a:p>
            <a:pPr marL="285750"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2512523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F29FE4DA-2245-2E1E-51D6-1BF04FC19FDC}"/>
              </a:ext>
            </a:extLst>
          </p:cNvPr>
          <p:cNvSpPr txBox="1"/>
          <p:nvPr/>
        </p:nvSpPr>
        <p:spPr>
          <a:xfrm>
            <a:off x="1251207" y="966895"/>
            <a:ext cx="6354159" cy="707886"/>
          </a:xfrm>
          <a:prstGeom prst="rect">
            <a:avLst/>
          </a:prstGeom>
          <a:noFill/>
        </p:spPr>
        <p:txBody>
          <a:bodyPr wrap="square" rtlCol="0">
            <a:spAutoFit/>
          </a:bodyPr>
          <a:lstStyle/>
          <a:p>
            <a:r>
              <a:rPr lang="en-GB" sz="4000" dirty="0"/>
              <a:t>Find out more</a:t>
            </a:r>
          </a:p>
        </p:txBody>
      </p:sp>
      <p:sp>
        <p:nvSpPr>
          <p:cNvPr id="2" name="TextBox 1">
            <a:extLst>
              <a:ext uri="{FF2B5EF4-FFF2-40B4-BE49-F238E27FC236}">
                <a16:creationId xmlns:a16="http://schemas.microsoft.com/office/drawing/2014/main" id="{AD7B6927-E30E-F9AE-B02B-4F4983324D70}"/>
              </a:ext>
            </a:extLst>
          </p:cNvPr>
          <p:cNvSpPr txBox="1"/>
          <p:nvPr/>
        </p:nvSpPr>
        <p:spPr>
          <a:xfrm>
            <a:off x="1343379" y="2223911"/>
            <a:ext cx="8342488" cy="2339102"/>
          </a:xfrm>
          <a:prstGeom prst="rect">
            <a:avLst/>
          </a:prstGeom>
          <a:noFill/>
        </p:spPr>
        <p:txBody>
          <a:bodyPr wrap="square" rtlCol="0">
            <a:spAutoFit/>
          </a:bodyPr>
          <a:lstStyle/>
          <a:p>
            <a:r>
              <a:rPr lang="en-GB" sz="3200" dirty="0">
                <a:hlinkClick r:id="rId3"/>
              </a:rPr>
              <a:t>https://leicestershirecollections.org.uk/</a:t>
            </a:r>
            <a:endParaRPr lang="en-GB" sz="3200" dirty="0"/>
          </a:p>
          <a:p>
            <a:endParaRPr lang="en-GB" sz="3200" dirty="0"/>
          </a:p>
          <a:p>
            <a:endParaRPr lang="en-GB" sz="3200" dirty="0"/>
          </a:p>
          <a:p>
            <a:endParaRPr lang="en-GB" sz="3200" dirty="0"/>
          </a:p>
          <a:p>
            <a:endParaRPr lang="en-GB" dirty="0"/>
          </a:p>
        </p:txBody>
      </p:sp>
      <p:pic>
        <p:nvPicPr>
          <p:cNvPr id="4" name="Picture 3" descr="A logo of a camera&#10;&#10;Description automatically generated">
            <a:extLst>
              <a:ext uri="{FF2B5EF4-FFF2-40B4-BE49-F238E27FC236}">
                <a16:creationId xmlns:a16="http://schemas.microsoft.com/office/drawing/2014/main" id="{F1DF1F59-BEB3-F165-9032-0DA040584118}"/>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457447" y="3354715"/>
            <a:ext cx="607241" cy="607241"/>
          </a:xfrm>
          <a:prstGeom prst="rect">
            <a:avLst/>
          </a:prstGeom>
        </p:spPr>
      </p:pic>
      <p:sp>
        <p:nvSpPr>
          <p:cNvPr id="5" name="TextBox 4">
            <a:extLst>
              <a:ext uri="{FF2B5EF4-FFF2-40B4-BE49-F238E27FC236}">
                <a16:creationId xmlns:a16="http://schemas.microsoft.com/office/drawing/2014/main" id="{7C9074B8-29C8-6C3C-2162-CD15D96D77F6}"/>
              </a:ext>
            </a:extLst>
          </p:cNvPr>
          <p:cNvSpPr txBox="1"/>
          <p:nvPr/>
        </p:nvSpPr>
        <p:spPr>
          <a:xfrm>
            <a:off x="2309757" y="2854853"/>
            <a:ext cx="5621867" cy="1077218"/>
          </a:xfrm>
          <a:prstGeom prst="rect">
            <a:avLst/>
          </a:prstGeom>
          <a:noFill/>
        </p:spPr>
        <p:txBody>
          <a:bodyPr wrap="square" rtlCol="0">
            <a:spAutoFit/>
          </a:bodyPr>
          <a:lstStyle/>
          <a:p>
            <a:endParaRPr lang="en-GB" sz="3200" dirty="0"/>
          </a:p>
          <a:p>
            <a:r>
              <a:rPr lang="en-GB" sz="3200" dirty="0"/>
              <a:t>@leicestershire_collections</a:t>
            </a:r>
          </a:p>
        </p:txBody>
      </p:sp>
      <p:sp>
        <p:nvSpPr>
          <p:cNvPr id="6" name="TextBox 5">
            <a:extLst>
              <a:ext uri="{FF2B5EF4-FFF2-40B4-BE49-F238E27FC236}">
                <a16:creationId xmlns:a16="http://schemas.microsoft.com/office/drawing/2014/main" id="{3A148065-FA32-BE2C-EE05-7DA39B9EA3B2}"/>
              </a:ext>
            </a:extLst>
          </p:cNvPr>
          <p:cNvSpPr txBox="1"/>
          <p:nvPr/>
        </p:nvSpPr>
        <p:spPr>
          <a:xfrm>
            <a:off x="1343379" y="4507985"/>
            <a:ext cx="7554624" cy="584775"/>
          </a:xfrm>
          <a:prstGeom prst="rect">
            <a:avLst/>
          </a:prstGeom>
          <a:noFill/>
        </p:spPr>
        <p:txBody>
          <a:bodyPr wrap="square" rtlCol="0">
            <a:spAutoFit/>
          </a:bodyPr>
          <a:lstStyle/>
          <a:p>
            <a:r>
              <a:rPr lang="en-GB" sz="3200" dirty="0"/>
              <a:t>alison.clague@leics.gov.uk</a:t>
            </a:r>
          </a:p>
        </p:txBody>
      </p:sp>
    </p:spTree>
    <p:extLst>
      <p:ext uri="{BB962C8B-B14F-4D97-AF65-F5344CB8AC3E}">
        <p14:creationId xmlns:p14="http://schemas.microsoft.com/office/powerpoint/2010/main" val="4126059028"/>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978318D-9C76-4B17-8C3F-1DE677C9C01E}" vid="{2B87FAED-B647-409D-A14E-3A7981AF32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675</TotalTime>
  <Words>316</Words>
  <Application>Microsoft Office PowerPoint</Application>
  <PresentationFormat>Widescreen</PresentationFormat>
  <Paragraphs>63</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Museum Collections and Sense of Place </vt:lpstr>
      <vt:lpstr>PowerPoint Presentation</vt:lpstr>
      <vt:lpstr>PowerPoint Presentation</vt:lpstr>
      <vt:lpstr>PowerPoint Presentation</vt:lpstr>
      <vt:lpstr>PowerPoint Presentation</vt:lpstr>
      <vt:lpstr>PowerPoint Presentation</vt:lpstr>
      <vt:lpstr>PowerPoint Presentation</vt:lpstr>
      <vt:lpstr>How are we putting it into action and what have we achieved?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Revealing Villiers</dc:title>
  <dc:creator>Alison Clague</dc:creator>
  <cp:lastModifiedBy>Alison Clague</cp:lastModifiedBy>
  <cp:revision>22</cp:revision>
  <cp:lastPrinted>2024-11-18T14:23:45Z</cp:lastPrinted>
  <dcterms:created xsi:type="dcterms:W3CDTF">2024-07-08T13:24:28Z</dcterms:created>
  <dcterms:modified xsi:type="dcterms:W3CDTF">2024-11-18T15:27:15Z</dcterms:modified>
</cp:coreProperties>
</file>