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6"/>
  </p:notesMasterIdLst>
  <p:sldIdLst>
    <p:sldId id="256" r:id="rId4"/>
    <p:sldId id="273" r:id="rId5"/>
    <p:sldId id="272" r:id="rId6"/>
    <p:sldId id="314" r:id="rId7"/>
    <p:sldId id="274" r:id="rId8"/>
    <p:sldId id="265" r:id="rId9"/>
    <p:sldId id="257" r:id="rId10"/>
    <p:sldId id="276" r:id="rId11"/>
    <p:sldId id="267" r:id="rId12"/>
    <p:sldId id="275" r:id="rId13"/>
    <p:sldId id="259" r:id="rId14"/>
    <p:sldId id="269" r:id="rId15"/>
    <p:sldId id="270" r:id="rId16"/>
    <p:sldId id="271" r:id="rId17"/>
    <p:sldId id="341" r:id="rId18"/>
    <p:sldId id="268" r:id="rId19"/>
    <p:sldId id="336" r:id="rId20"/>
    <p:sldId id="337" r:id="rId21"/>
    <p:sldId id="277" r:id="rId22"/>
    <p:sldId id="278" r:id="rId23"/>
    <p:sldId id="342" r:id="rId24"/>
    <p:sldId id="279" r:id="rId25"/>
    <p:sldId id="280" r:id="rId26"/>
    <p:sldId id="281" r:id="rId27"/>
    <p:sldId id="282" r:id="rId28"/>
    <p:sldId id="283" r:id="rId29"/>
    <p:sldId id="284" r:id="rId30"/>
    <p:sldId id="325" r:id="rId31"/>
    <p:sldId id="266" r:id="rId32"/>
    <p:sldId id="327" r:id="rId33"/>
    <p:sldId id="328" r:id="rId34"/>
    <p:sldId id="329" r:id="rId35"/>
    <p:sldId id="326" r:id="rId36"/>
    <p:sldId id="331" r:id="rId37"/>
    <p:sldId id="330" r:id="rId38"/>
    <p:sldId id="332" r:id="rId39"/>
    <p:sldId id="338" r:id="rId40"/>
    <p:sldId id="333" r:id="rId41"/>
    <p:sldId id="334" r:id="rId42"/>
    <p:sldId id="335" r:id="rId43"/>
    <p:sldId id="339" r:id="rId44"/>
    <p:sldId id="340"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7" d="100"/>
          <a:sy n="117" d="100"/>
        </p:scale>
        <p:origin x="294" y="138"/>
      </p:cViewPr>
      <p:guideLst/>
    </p:cSldViewPr>
  </p:slideViewPr>
  <p:notesTextViewPr>
    <p:cViewPr>
      <p:scale>
        <a:sx n="1" d="1"/>
        <a:sy n="1" d="1"/>
      </p:scale>
      <p:origin x="0" y="0"/>
    </p:cViewPr>
  </p:notesTextViewPr>
  <p:notesViewPr>
    <p:cSldViewPr snapToGrid="0">
      <p:cViewPr varScale="1">
        <p:scale>
          <a:sx n="87" d="100"/>
          <a:sy n="87" d="100"/>
        </p:scale>
        <p:origin x="38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48FC02A-FB39-44BE-A57B-809588397D00}" type="datetimeFigureOut">
              <a:rPr lang="en-GB" smtClean="0"/>
              <a:t>22/09/2025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3D367BB-4406-43F0-A05D-101A6785BC8C}" type="slidenum">
              <a:rPr lang="en-GB" smtClean="0"/>
              <a:t>‹#›</a:t>
            </a:fld>
            <a:endParaRPr lang="en-GB"/>
          </a:p>
        </p:txBody>
      </p:sp>
    </p:spTree>
    <p:extLst>
      <p:ext uri="{BB962C8B-B14F-4D97-AF65-F5344CB8AC3E}">
        <p14:creationId xmlns:p14="http://schemas.microsoft.com/office/powerpoint/2010/main" val="3941424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D367BB-4406-43F0-A05D-101A6785BC8C}" type="slidenum">
              <a:rPr lang="en-GB" smtClean="0"/>
              <a:t>1</a:t>
            </a:fld>
            <a:endParaRPr lang="en-GB"/>
          </a:p>
        </p:txBody>
      </p:sp>
    </p:spTree>
    <p:extLst>
      <p:ext uri="{BB962C8B-B14F-4D97-AF65-F5344CB8AC3E}">
        <p14:creationId xmlns:p14="http://schemas.microsoft.com/office/powerpoint/2010/main" val="14815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D367BB-4406-43F0-A05D-101A6785BC8C}" type="slidenum">
              <a:rPr lang="en-GB" smtClean="0"/>
              <a:t>6</a:t>
            </a:fld>
            <a:endParaRPr lang="en-GB"/>
          </a:p>
        </p:txBody>
      </p:sp>
    </p:spTree>
    <p:extLst>
      <p:ext uri="{BB962C8B-B14F-4D97-AF65-F5344CB8AC3E}">
        <p14:creationId xmlns:p14="http://schemas.microsoft.com/office/powerpoint/2010/main" val="219150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D367BB-4406-43F0-A05D-101A6785BC8C}" type="slidenum">
              <a:rPr lang="en-GB" smtClean="0"/>
              <a:t>7</a:t>
            </a:fld>
            <a:endParaRPr lang="en-GB"/>
          </a:p>
        </p:txBody>
      </p:sp>
    </p:spTree>
    <p:extLst>
      <p:ext uri="{BB962C8B-B14F-4D97-AF65-F5344CB8AC3E}">
        <p14:creationId xmlns:p14="http://schemas.microsoft.com/office/powerpoint/2010/main" val="146222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is this always a good 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Responsibility not to force the 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A3D367BB-4406-43F0-A05D-101A6785BC8C}" type="slidenum">
              <a:rPr lang="en-GB" smtClean="0"/>
              <a:t>9</a:t>
            </a:fld>
            <a:endParaRPr lang="en-GB"/>
          </a:p>
        </p:txBody>
      </p:sp>
    </p:spTree>
    <p:extLst>
      <p:ext uri="{BB962C8B-B14F-4D97-AF65-F5344CB8AC3E}">
        <p14:creationId xmlns:p14="http://schemas.microsoft.com/office/powerpoint/2010/main" val="194273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Curatorial bias</a:t>
            </a:r>
          </a:p>
          <a:p>
            <a:r>
              <a:rPr lang="en-GB" dirty="0"/>
              <a:t>Privilege of being able to donate</a:t>
            </a:r>
          </a:p>
          <a:p>
            <a:r>
              <a:rPr lang="en-GB" dirty="0"/>
              <a:t>Who is using our collections and why?</a:t>
            </a:r>
          </a:p>
          <a:p>
            <a:r>
              <a:rPr lang="en-GB" dirty="0"/>
              <a:t>What is important now?</a:t>
            </a:r>
          </a:p>
          <a:p>
            <a:endParaRPr lang="en-GB" dirty="0"/>
          </a:p>
        </p:txBody>
      </p:sp>
      <p:sp>
        <p:nvSpPr>
          <p:cNvPr id="4" name="Slide Number Placeholder 3"/>
          <p:cNvSpPr>
            <a:spLocks noGrp="1"/>
          </p:cNvSpPr>
          <p:nvPr>
            <p:ph type="sldNum" sz="quarter" idx="5"/>
          </p:nvPr>
        </p:nvSpPr>
        <p:spPr/>
        <p:txBody>
          <a:bodyPr/>
          <a:lstStyle/>
          <a:p>
            <a:fld id="{A3D367BB-4406-43F0-A05D-101A6785BC8C}" type="slidenum">
              <a:rPr lang="en-GB" smtClean="0"/>
              <a:t>11</a:t>
            </a:fld>
            <a:endParaRPr lang="en-GB"/>
          </a:p>
        </p:txBody>
      </p:sp>
    </p:spTree>
    <p:extLst>
      <p:ext uri="{BB962C8B-B14F-4D97-AF65-F5344CB8AC3E}">
        <p14:creationId xmlns:p14="http://schemas.microsoft.com/office/powerpoint/2010/main" val="178323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D367BB-4406-43F0-A05D-101A6785BC8C}" type="slidenum">
              <a:rPr lang="en-GB" smtClean="0"/>
              <a:t>12</a:t>
            </a:fld>
            <a:endParaRPr lang="en-GB"/>
          </a:p>
        </p:txBody>
      </p:sp>
    </p:spTree>
    <p:extLst>
      <p:ext uri="{BB962C8B-B14F-4D97-AF65-F5344CB8AC3E}">
        <p14:creationId xmlns:p14="http://schemas.microsoft.com/office/powerpoint/2010/main" val="411043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D367BB-4406-43F0-A05D-101A6785BC8C}" type="slidenum">
              <a:rPr lang="en-GB" smtClean="0"/>
              <a:t>13</a:t>
            </a:fld>
            <a:endParaRPr lang="en-GB"/>
          </a:p>
        </p:txBody>
      </p:sp>
    </p:spTree>
    <p:extLst>
      <p:ext uri="{BB962C8B-B14F-4D97-AF65-F5344CB8AC3E}">
        <p14:creationId xmlns:p14="http://schemas.microsoft.com/office/powerpoint/2010/main" val="107063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Enriching collections knowledge</a:t>
            </a:r>
          </a:p>
          <a:p>
            <a:r>
              <a:rPr lang="en-GB" dirty="0"/>
              <a:t>Looking at things in new ways</a:t>
            </a:r>
          </a:p>
          <a:p>
            <a:r>
              <a:rPr lang="en-GB" dirty="0"/>
              <a:t>Attracting new audiences and engagement</a:t>
            </a:r>
          </a:p>
          <a:p>
            <a:r>
              <a:rPr lang="en-GB" dirty="0"/>
              <a:t>Refreshing displays and interpretation</a:t>
            </a:r>
          </a:p>
          <a:p>
            <a:r>
              <a:rPr lang="en-GB" dirty="0"/>
              <a:t>New voices</a:t>
            </a:r>
          </a:p>
          <a:p>
            <a:endParaRPr lang="en-GB" dirty="0"/>
          </a:p>
          <a:p>
            <a:endParaRPr lang="en-GB" dirty="0"/>
          </a:p>
        </p:txBody>
      </p:sp>
      <p:sp>
        <p:nvSpPr>
          <p:cNvPr id="4" name="Slide Number Placeholder 3"/>
          <p:cNvSpPr>
            <a:spLocks noGrp="1"/>
          </p:cNvSpPr>
          <p:nvPr>
            <p:ph type="sldNum" sz="quarter" idx="5"/>
          </p:nvPr>
        </p:nvSpPr>
        <p:spPr/>
        <p:txBody>
          <a:bodyPr/>
          <a:lstStyle/>
          <a:p>
            <a:fld id="{A3D367BB-4406-43F0-A05D-101A6785BC8C}" type="slidenum">
              <a:rPr lang="en-GB" smtClean="0"/>
              <a:t>14</a:t>
            </a:fld>
            <a:endParaRPr lang="en-GB"/>
          </a:p>
        </p:txBody>
      </p:sp>
    </p:spTree>
    <p:extLst>
      <p:ext uri="{BB962C8B-B14F-4D97-AF65-F5344CB8AC3E}">
        <p14:creationId xmlns:p14="http://schemas.microsoft.com/office/powerpoint/2010/main" val="3309638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D367BB-4406-43F0-A05D-101A6785BC8C}" type="slidenum">
              <a:rPr lang="en-GB" smtClean="0"/>
              <a:t>16</a:t>
            </a:fld>
            <a:endParaRPr lang="en-GB"/>
          </a:p>
        </p:txBody>
      </p:sp>
    </p:spTree>
    <p:extLst>
      <p:ext uri="{BB962C8B-B14F-4D97-AF65-F5344CB8AC3E}">
        <p14:creationId xmlns:p14="http://schemas.microsoft.com/office/powerpoint/2010/main" val="3216766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92BD-299A-A324-D548-160E43E0FFC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9E3367-948A-7017-8046-7CD57E70AB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85EBE5-B79C-C1FC-FD69-0F6FEA5EAD5A}"/>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5" name="Footer Placeholder 4">
            <a:extLst>
              <a:ext uri="{FF2B5EF4-FFF2-40B4-BE49-F238E27FC236}">
                <a16:creationId xmlns:a16="http://schemas.microsoft.com/office/drawing/2014/main" id="{0359F85E-13C1-DBC7-D637-85845D08B99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0FA1A13-2BCE-F15D-03A8-2D2A535F7E23}"/>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390028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0A7B-FF70-4F68-E516-7ADD500969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FCFC48-2AF9-5B40-3765-C2E1F136B9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1A11C8-7F9F-77C8-8341-B7AD3AB24A34}"/>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5" name="Footer Placeholder 4">
            <a:extLst>
              <a:ext uri="{FF2B5EF4-FFF2-40B4-BE49-F238E27FC236}">
                <a16:creationId xmlns:a16="http://schemas.microsoft.com/office/drawing/2014/main" id="{FE23AFF0-2470-1BB3-71FC-D426F277C50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0433CB2-FA27-A65B-B4E7-90E77331B75B}"/>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7311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26D30-5398-1322-9787-AA776533081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D41ADF-4A8D-466B-3A35-D1FE77203C9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138CD6-70E2-E374-9A6B-1191A7C5D3A3}"/>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5" name="Footer Placeholder 4">
            <a:extLst>
              <a:ext uri="{FF2B5EF4-FFF2-40B4-BE49-F238E27FC236}">
                <a16:creationId xmlns:a16="http://schemas.microsoft.com/office/drawing/2014/main" id="{2F1A4445-E6AC-3DB1-6D9A-96CFE6D524F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F362716-DF11-6F59-2E3B-245741C81A16}"/>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177414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72E8E-4246-4F16-9948-4108A1C5CD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0177FB-E251-4A10-BD5F-1B9BD1B13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E3A37A-5241-40B3-AA9F-7A58623F8E9C}"/>
              </a:ext>
            </a:extLst>
          </p:cNvPr>
          <p:cNvSpPr>
            <a:spLocks noGrp="1"/>
          </p:cNvSpPr>
          <p:nvPr>
            <p:ph type="dt" sz="half" idx="10"/>
          </p:nvPr>
        </p:nvSpPr>
        <p:spPr/>
        <p:txBody>
          <a:bodyPr/>
          <a:lstStyle/>
          <a:p>
            <a:fld id="{8010DE04-E550-4433-9759-9C75D5D0FED7}" type="datetimeFigureOut">
              <a:rPr lang="en-GB" smtClean="0"/>
              <a:t>22/09/2025</a:t>
            </a:fld>
            <a:endParaRPr lang="en-GB"/>
          </a:p>
        </p:txBody>
      </p:sp>
      <p:sp>
        <p:nvSpPr>
          <p:cNvPr id="5" name="Footer Placeholder 4">
            <a:extLst>
              <a:ext uri="{FF2B5EF4-FFF2-40B4-BE49-F238E27FC236}">
                <a16:creationId xmlns:a16="http://schemas.microsoft.com/office/drawing/2014/main" id="{68A5B6A2-C8C6-444B-AA7B-865F07C05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329C62-709C-407A-A150-80DF5052EBD3}"/>
              </a:ext>
            </a:extLst>
          </p:cNvPr>
          <p:cNvSpPr>
            <a:spLocks noGrp="1"/>
          </p:cNvSpPr>
          <p:nvPr>
            <p:ph type="sldNum" sz="quarter" idx="12"/>
          </p:nvPr>
        </p:nvSpPr>
        <p:spPr/>
        <p:txBody>
          <a:bodyPr/>
          <a:lstStyle/>
          <a:p>
            <a:fld id="{6C6BDFC9-093F-4A12-B814-017A9EAFFCFF}" type="slidenum">
              <a:rPr lang="en-GB" smtClean="0"/>
              <a:t>‹#›</a:t>
            </a:fld>
            <a:endParaRPr lang="en-GB"/>
          </a:p>
        </p:txBody>
      </p:sp>
      <p:pic>
        <p:nvPicPr>
          <p:cNvPr id="7" name="Picture 6">
            <a:extLst>
              <a:ext uri="{FF2B5EF4-FFF2-40B4-BE49-F238E27FC236}">
                <a16:creationId xmlns:a16="http://schemas.microsoft.com/office/drawing/2014/main" id="{FA4B184C-1EB1-407B-B026-4ED8349071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graphicFrame>
        <p:nvGraphicFramePr>
          <p:cNvPr id="11" name="Object 10">
            <a:extLst>
              <a:ext uri="{FF2B5EF4-FFF2-40B4-BE49-F238E27FC236}">
                <a16:creationId xmlns:a16="http://schemas.microsoft.com/office/drawing/2014/main" id="{EF75DE29-E219-7D8A-6F46-7397A68EF5BC}"/>
              </a:ext>
            </a:extLst>
          </p:cNvPr>
          <p:cNvGraphicFramePr>
            <a:graphicFrameLocks noChangeAspect="1"/>
          </p:cNvGraphicFramePr>
          <p:nvPr userDrawn="1">
            <p:extLst>
              <p:ext uri="{D42A27DB-BD31-4B8C-83A1-F6EECF244321}">
                <p14:modId xmlns:p14="http://schemas.microsoft.com/office/powerpoint/2010/main" val="1220864490"/>
              </p:ext>
            </p:extLst>
          </p:nvPr>
        </p:nvGraphicFramePr>
        <p:xfrm>
          <a:off x="0" y="0"/>
          <a:ext cx="9877425" cy="1272209"/>
        </p:xfrm>
        <a:graphic>
          <a:graphicData uri="http://schemas.openxmlformats.org/presentationml/2006/ole">
            <mc:AlternateContent xmlns:mc="http://schemas.openxmlformats.org/markup-compatibility/2006">
              <mc:Choice xmlns:v="urn:schemas-microsoft-com:vml" Requires="v">
                <p:oleObj r:id="rId3" imgW="6172200" imgH="644400" progId="">
                  <p:embed/>
                </p:oleObj>
              </mc:Choice>
              <mc:Fallback>
                <p:oleObj r:id="rId3" imgW="6172200" imgH="644400" progId="">
                  <p:embed/>
                  <p:pic>
                    <p:nvPicPr>
                      <p:cNvPr id="11" name="Object 10">
                        <a:extLst>
                          <a:ext uri="{FF2B5EF4-FFF2-40B4-BE49-F238E27FC236}">
                            <a16:creationId xmlns:a16="http://schemas.microsoft.com/office/drawing/2014/main" id="{EF75DE29-E219-7D8A-6F46-7397A68EF5BC}"/>
                          </a:ext>
                        </a:extLst>
                      </p:cNvPr>
                      <p:cNvPicPr/>
                      <p:nvPr/>
                    </p:nvPicPr>
                    <p:blipFill>
                      <a:blip r:embed="rId4"/>
                      <a:stretch>
                        <a:fillRect/>
                      </a:stretch>
                    </p:blipFill>
                    <p:spPr>
                      <a:xfrm>
                        <a:off x="0" y="0"/>
                        <a:ext cx="9877425" cy="1272209"/>
                      </a:xfrm>
                      <a:prstGeom prst="rect">
                        <a:avLst/>
                      </a:prstGeom>
                    </p:spPr>
                  </p:pic>
                </p:oleObj>
              </mc:Fallback>
            </mc:AlternateContent>
          </a:graphicData>
        </a:graphic>
      </p:graphicFrame>
      <p:pic>
        <p:nvPicPr>
          <p:cNvPr id="12" name="Picture 11" descr="A black and white logo&#10;&#10;Description automatically generated">
            <a:extLst>
              <a:ext uri="{FF2B5EF4-FFF2-40B4-BE49-F238E27FC236}">
                <a16:creationId xmlns:a16="http://schemas.microsoft.com/office/drawing/2014/main" id="{4C014479-9235-7A9F-EF04-54F12B3EFCC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04032" y="23813"/>
            <a:ext cx="1497542" cy="904875"/>
          </a:xfrm>
          <a:prstGeom prst="rect">
            <a:avLst/>
          </a:prstGeom>
        </p:spPr>
      </p:pic>
    </p:spTree>
    <p:extLst>
      <p:ext uri="{BB962C8B-B14F-4D97-AF65-F5344CB8AC3E}">
        <p14:creationId xmlns:p14="http://schemas.microsoft.com/office/powerpoint/2010/main" val="800465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CFD9-9038-488A-B664-F1260402F6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8886E1-79FD-46B5-871E-B6DF7FB37E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14B8EB-63DC-419E-812D-825EFCAAB4EE}"/>
              </a:ext>
            </a:extLst>
          </p:cNvPr>
          <p:cNvSpPr>
            <a:spLocks noGrp="1"/>
          </p:cNvSpPr>
          <p:nvPr>
            <p:ph type="dt" sz="half" idx="10"/>
          </p:nvPr>
        </p:nvSpPr>
        <p:spPr/>
        <p:txBody>
          <a:bodyPr/>
          <a:lstStyle/>
          <a:p>
            <a:fld id="{8010DE04-E550-4433-9759-9C75D5D0FED7}" type="datetimeFigureOut">
              <a:rPr lang="en-GB" smtClean="0"/>
              <a:t>22/09/2025</a:t>
            </a:fld>
            <a:endParaRPr lang="en-GB"/>
          </a:p>
        </p:txBody>
      </p:sp>
      <p:sp>
        <p:nvSpPr>
          <p:cNvPr id="5" name="Footer Placeholder 4">
            <a:extLst>
              <a:ext uri="{FF2B5EF4-FFF2-40B4-BE49-F238E27FC236}">
                <a16:creationId xmlns:a16="http://schemas.microsoft.com/office/drawing/2014/main" id="{8210A566-E622-47D4-86C2-F23ECB3B4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1AF088-FEC4-451B-93FE-5BE4D4A5BEE3}"/>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4032062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7BD1-B93D-496A-9CE9-D60945372C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0130DD-5738-4890-A0B7-E527237BD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3A6EA9-13AC-4F80-A37D-BB751BB898FE}"/>
              </a:ext>
            </a:extLst>
          </p:cNvPr>
          <p:cNvSpPr>
            <a:spLocks noGrp="1"/>
          </p:cNvSpPr>
          <p:nvPr>
            <p:ph type="dt" sz="half" idx="10"/>
          </p:nvPr>
        </p:nvSpPr>
        <p:spPr/>
        <p:txBody>
          <a:bodyPr/>
          <a:lstStyle/>
          <a:p>
            <a:fld id="{8010DE04-E550-4433-9759-9C75D5D0FED7}" type="datetimeFigureOut">
              <a:rPr lang="en-GB" smtClean="0"/>
              <a:t>22/09/2025</a:t>
            </a:fld>
            <a:endParaRPr lang="en-GB"/>
          </a:p>
        </p:txBody>
      </p:sp>
      <p:sp>
        <p:nvSpPr>
          <p:cNvPr id="5" name="Footer Placeholder 4">
            <a:extLst>
              <a:ext uri="{FF2B5EF4-FFF2-40B4-BE49-F238E27FC236}">
                <a16:creationId xmlns:a16="http://schemas.microsoft.com/office/drawing/2014/main" id="{E7865DB3-A53C-47E4-ADBA-EECB938383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3D2EC5-9856-4048-8F5F-DE29A902EF8D}"/>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67173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6213-CD58-4A1D-873A-0774DD11A0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794DBA-A6C5-439F-B1A3-422691042A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CED10CC-D0B1-4E97-9AAF-055E0592D5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B2BADE-97E3-4E7C-8C4B-470289F75671}"/>
              </a:ext>
            </a:extLst>
          </p:cNvPr>
          <p:cNvSpPr>
            <a:spLocks noGrp="1"/>
          </p:cNvSpPr>
          <p:nvPr>
            <p:ph type="dt" sz="half" idx="10"/>
          </p:nvPr>
        </p:nvSpPr>
        <p:spPr/>
        <p:txBody>
          <a:bodyPr/>
          <a:lstStyle/>
          <a:p>
            <a:fld id="{8010DE04-E550-4433-9759-9C75D5D0FED7}" type="datetimeFigureOut">
              <a:rPr lang="en-GB" smtClean="0"/>
              <a:t>22/09/2025</a:t>
            </a:fld>
            <a:endParaRPr lang="en-GB"/>
          </a:p>
        </p:txBody>
      </p:sp>
      <p:sp>
        <p:nvSpPr>
          <p:cNvPr id="6" name="Footer Placeholder 5">
            <a:extLst>
              <a:ext uri="{FF2B5EF4-FFF2-40B4-BE49-F238E27FC236}">
                <a16:creationId xmlns:a16="http://schemas.microsoft.com/office/drawing/2014/main" id="{4B6C2E53-073E-4C12-8DEA-00FDA2C26D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2D842A-F83E-49E4-A798-B26958FF9183}"/>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973981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E852-CA00-4247-9DC6-19C1D843D6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B2DD9-8D01-4CD0-AA26-344D2F2DD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0CCF83-2DA5-4E98-828A-8F6FB73235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62B594-7FD1-4B05-9A50-ABBF05A990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DBCBD6-D806-495F-A1D9-7C0565EDD2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BC1AA0-31A8-4959-A651-6ADB6C4DCB65}"/>
              </a:ext>
            </a:extLst>
          </p:cNvPr>
          <p:cNvSpPr>
            <a:spLocks noGrp="1"/>
          </p:cNvSpPr>
          <p:nvPr>
            <p:ph type="dt" sz="half" idx="10"/>
          </p:nvPr>
        </p:nvSpPr>
        <p:spPr/>
        <p:txBody>
          <a:bodyPr/>
          <a:lstStyle/>
          <a:p>
            <a:fld id="{8010DE04-E550-4433-9759-9C75D5D0FED7}" type="datetimeFigureOut">
              <a:rPr lang="en-GB" smtClean="0"/>
              <a:t>22/09/2025</a:t>
            </a:fld>
            <a:endParaRPr lang="en-GB"/>
          </a:p>
        </p:txBody>
      </p:sp>
      <p:sp>
        <p:nvSpPr>
          <p:cNvPr id="8" name="Footer Placeholder 7">
            <a:extLst>
              <a:ext uri="{FF2B5EF4-FFF2-40B4-BE49-F238E27FC236}">
                <a16:creationId xmlns:a16="http://schemas.microsoft.com/office/drawing/2014/main" id="{8742354A-8A06-4065-B5C2-4585755F7F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C0DBEB-3011-443C-A437-639C035EE68A}"/>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1463061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5F1A-DB59-4988-82B3-59F2F1BFE3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371CDF-9AFA-43F2-BE95-58B488B9448E}"/>
              </a:ext>
            </a:extLst>
          </p:cNvPr>
          <p:cNvSpPr>
            <a:spLocks noGrp="1"/>
          </p:cNvSpPr>
          <p:nvPr>
            <p:ph type="dt" sz="half" idx="10"/>
          </p:nvPr>
        </p:nvSpPr>
        <p:spPr/>
        <p:txBody>
          <a:bodyPr/>
          <a:lstStyle/>
          <a:p>
            <a:fld id="{8010DE04-E550-4433-9759-9C75D5D0FED7}" type="datetimeFigureOut">
              <a:rPr lang="en-GB" smtClean="0"/>
              <a:t>22/09/2025</a:t>
            </a:fld>
            <a:endParaRPr lang="en-GB"/>
          </a:p>
        </p:txBody>
      </p:sp>
      <p:sp>
        <p:nvSpPr>
          <p:cNvPr id="4" name="Footer Placeholder 3">
            <a:extLst>
              <a:ext uri="{FF2B5EF4-FFF2-40B4-BE49-F238E27FC236}">
                <a16:creationId xmlns:a16="http://schemas.microsoft.com/office/drawing/2014/main" id="{82397B87-7B75-4A17-8FCE-AE60285463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A868B1-E038-4579-81D1-002F6EC9FEC8}"/>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262081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3C75D-101F-4DCC-9EF7-B1DC7D8C3154}"/>
              </a:ext>
            </a:extLst>
          </p:cNvPr>
          <p:cNvSpPr>
            <a:spLocks noGrp="1"/>
          </p:cNvSpPr>
          <p:nvPr>
            <p:ph type="dt" sz="half" idx="10"/>
          </p:nvPr>
        </p:nvSpPr>
        <p:spPr/>
        <p:txBody>
          <a:bodyPr/>
          <a:lstStyle/>
          <a:p>
            <a:fld id="{8010DE04-E550-4433-9759-9C75D5D0FED7}" type="datetimeFigureOut">
              <a:rPr lang="en-GB" smtClean="0"/>
              <a:t>22/09/2025</a:t>
            </a:fld>
            <a:endParaRPr lang="en-GB"/>
          </a:p>
        </p:txBody>
      </p:sp>
      <p:sp>
        <p:nvSpPr>
          <p:cNvPr id="3" name="Footer Placeholder 2">
            <a:extLst>
              <a:ext uri="{FF2B5EF4-FFF2-40B4-BE49-F238E27FC236}">
                <a16:creationId xmlns:a16="http://schemas.microsoft.com/office/drawing/2014/main" id="{693B147C-494C-4964-8150-E796CB7E74C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BDD3FB-4D34-401C-822D-22741DCFD222}"/>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3130622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E760-4E3D-463E-B01C-CC717A9C6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04E03B-1367-48DA-B820-7A04FE69F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16C2E6-4113-428B-8362-BA2CD05D1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9F3A64-E380-4CB4-BD63-4222FBD21EC2}"/>
              </a:ext>
            </a:extLst>
          </p:cNvPr>
          <p:cNvSpPr>
            <a:spLocks noGrp="1"/>
          </p:cNvSpPr>
          <p:nvPr>
            <p:ph type="dt" sz="half" idx="10"/>
          </p:nvPr>
        </p:nvSpPr>
        <p:spPr/>
        <p:txBody>
          <a:bodyPr/>
          <a:lstStyle/>
          <a:p>
            <a:fld id="{8010DE04-E550-4433-9759-9C75D5D0FED7}" type="datetimeFigureOut">
              <a:rPr lang="en-GB" smtClean="0"/>
              <a:t>22/09/2025</a:t>
            </a:fld>
            <a:endParaRPr lang="en-GB"/>
          </a:p>
        </p:txBody>
      </p:sp>
      <p:sp>
        <p:nvSpPr>
          <p:cNvPr id="6" name="Footer Placeholder 5">
            <a:extLst>
              <a:ext uri="{FF2B5EF4-FFF2-40B4-BE49-F238E27FC236}">
                <a16:creationId xmlns:a16="http://schemas.microsoft.com/office/drawing/2014/main" id="{EC1E298A-42F5-4840-9BFE-825A5C0A37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61E9E9-9BDD-4D1B-B3A5-764EEBC6D82C}"/>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61814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9B54-EE64-850E-8EE6-C2A9332377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62AB20-096B-8143-EE52-728D0107B2B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6E89C5-85EE-D113-7ACD-1215E34170F7}"/>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5" name="Footer Placeholder 4">
            <a:extLst>
              <a:ext uri="{FF2B5EF4-FFF2-40B4-BE49-F238E27FC236}">
                <a16:creationId xmlns:a16="http://schemas.microsoft.com/office/drawing/2014/main" id="{B3E8EC16-1529-1E15-9DE7-C5AAD4475F6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2765A17-1007-5707-0509-49EB6AD9F98A}"/>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1015485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107D-21DB-4E1F-AEA5-0A9CA3779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F395DC-1245-4DF5-88C9-CB51B31D8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EDF46D-FE53-478E-92E4-DE5C59542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36532B-7606-4592-AFBF-7CA4B63B2316}"/>
              </a:ext>
            </a:extLst>
          </p:cNvPr>
          <p:cNvSpPr>
            <a:spLocks noGrp="1"/>
          </p:cNvSpPr>
          <p:nvPr>
            <p:ph type="dt" sz="half" idx="10"/>
          </p:nvPr>
        </p:nvSpPr>
        <p:spPr/>
        <p:txBody>
          <a:bodyPr/>
          <a:lstStyle/>
          <a:p>
            <a:fld id="{8010DE04-E550-4433-9759-9C75D5D0FED7}" type="datetimeFigureOut">
              <a:rPr lang="en-GB" smtClean="0"/>
              <a:t>22/09/2025</a:t>
            </a:fld>
            <a:endParaRPr lang="en-GB"/>
          </a:p>
        </p:txBody>
      </p:sp>
      <p:sp>
        <p:nvSpPr>
          <p:cNvPr id="6" name="Footer Placeholder 5">
            <a:extLst>
              <a:ext uri="{FF2B5EF4-FFF2-40B4-BE49-F238E27FC236}">
                <a16:creationId xmlns:a16="http://schemas.microsoft.com/office/drawing/2014/main" id="{6066AAAA-AF12-4F87-AE49-25A159BACC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50753D-B37D-4662-8864-A7D95BF96F98}"/>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1053928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5D9D-C2A7-4F4C-A411-05AEE6405E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0E412A-4C2B-4761-9227-2DCB5E65DF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53EFFD-C61D-43BD-98D0-AB2B80993589}"/>
              </a:ext>
            </a:extLst>
          </p:cNvPr>
          <p:cNvSpPr>
            <a:spLocks noGrp="1"/>
          </p:cNvSpPr>
          <p:nvPr>
            <p:ph type="dt" sz="half" idx="10"/>
          </p:nvPr>
        </p:nvSpPr>
        <p:spPr/>
        <p:txBody>
          <a:bodyPr/>
          <a:lstStyle/>
          <a:p>
            <a:fld id="{8010DE04-E550-4433-9759-9C75D5D0FED7}" type="datetimeFigureOut">
              <a:rPr lang="en-GB" smtClean="0"/>
              <a:t>22/09/2025</a:t>
            </a:fld>
            <a:endParaRPr lang="en-GB"/>
          </a:p>
        </p:txBody>
      </p:sp>
      <p:sp>
        <p:nvSpPr>
          <p:cNvPr id="5" name="Footer Placeholder 4">
            <a:extLst>
              <a:ext uri="{FF2B5EF4-FFF2-40B4-BE49-F238E27FC236}">
                <a16:creationId xmlns:a16="http://schemas.microsoft.com/office/drawing/2014/main" id="{9F83F492-BEAA-4796-A07F-03A41BEF33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62110-2AF1-4D20-A85D-1021C829D3B5}"/>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2929505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DAA85D-3F6D-4D0B-9E90-102994EF8A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8AD967-5E26-46CD-906E-4DA0007100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9AF7DF-7DE3-4706-9E5E-1B7EDBCF15F7}"/>
              </a:ext>
            </a:extLst>
          </p:cNvPr>
          <p:cNvSpPr>
            <a:spLocks noGrp="1"/>
          </p:cNvSpPr>
          <p:nvPr>
            <p:ph type="dt" sz="half" idx="10"/>
          </p:nvPr>
        </p:nvSpPr>
        <p:spPr/>
        <p:txBody>
          <a:bodyPr/>
          <a:lstStyle/>
          <a:p>
            <a:fld id="{8010DE04-E550-4433-9759-9C75D5D0FED7}" type="datetimeFigureOut">
              <a:rPr lang="en-GB" smtClean="0"/>
              <a:t>22/09/2025</a:t>
            </a:fld>
            <a:endParaRPr lang="en-GB"/>
          </a:p>
        </p:txBody>
      </p:sp>
      <p:sp>
        <p:nvSpPr>
          <p:cNvPr id="5" name="Footer Placeholder 4">
            <a:extLst>
              <a:ext uri="{FF2B5EF4-FFF2-40B4-BE49-F238E27FC236}">
                <a16:creationId xmlns:a16="http://schemas.microsoft.com/office/drawing/2014/main" id="{4A4B6730-80C5-49F6-A2C5-1689287681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677E8-71FB-4588-8593-D5F44148D254}"/>
              </a:ext>
            </a:extLst>
          </p:cNvPr>
          <p:cNvSpPr>
            <a:spLocks noGrp="1"/>
          </p:cNvSpPr>
          <p:nvPr>
            <p:ph type="sldNum" sz="quarter" idx="12"/>
          </p:nvPr>
        </p:nvSpPr>
        <p:spPr/>
        <p:txBody>
          <a:bodyPr/>
          <a:lstStyle/>
          <a:p>
            <a:fld id="{6C6BDFC9-093F-4A12-B814-017A9EAFFCFF}" type="slidenum">
              <a:rPr lang="en-GB" smtClean="0"/>
              <a:t>‹#›</a:t>
            </a:fld>
            <a:endParaRPr lang="en-GB"/>
          </a:p>
        </p:txBody>
      </p:sp>
    </p:spTree>
    <p:extLst>
      <p:ext uri="{BB962C8B-B14F-4D97-AF65-F5344CB8AC3E}">
        <p14:creationId xmlns:p14="http://schemas.microsoft.com/office/powerpoint/2010/main" val="2498562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92BD-299A-A324-D548-160E43E0FFC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9E3367-948A-7017-8046-7CD57E70AB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85EBE5-B79C-C1FC-FD69-0F6FEA5EAD5A}"/>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5" name="Footer Placeholder 4">
            <a:extLst>
              <a:ext uri="{FF2B5EF4-FFF2-40B4-BE49-F238E27FC236}">
                <a16:creationId xmlns:a16="http://schemas.microsoft.com/office/drawing/2014/main" id="{0359F85E-13C1-DBC7-D637-85845D08B99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0FA1A13-2BCE-F15D-03A8-2D2A535F7E23}"/>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3304043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9B54-EE64-850E-8EE6-C2A9332377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62AB20-096B-8143-EE52-728D0107B2B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6E89C5-85EE-D113-7ACD-1215E34170F7}"/>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5" name="Footer Placeholder 4">
            <a:extLst>
              <a:ext uri="{FF2B5EF4-FFF2-40B4-BE49-F238E27FC236}">
                <a16:creationId xmlns:a16="http://schemas.microsoft.com/office/drawing/2014/main" id="{B3E8EC16-1529-1E15-9DE7-C5AAD4475F6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2765A17-1007-5707-0509-49EB6AD9F98A}"/>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1963488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FBE9-4C0E-9A69-1EC7-9C1212CBB5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B654E6-B93D-467B-74A5-BD1A97FF9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98E231-4B6E-0CCD-9EE9-A54800413058}"/>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5" name="Footer Placeholder 4">
            <a:extLst>
              <a:ext uri="{FF2B5EF4-FFF2-40B4-BE49-F238E27FC236}">
                <a16:creationId xmlns:a16="http://schemas.microsoft.com/office/drawing/2014/main" id="{EC72FF6D-EE60-88EB-F403-875E4CA695E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6FF8354-58AB-C3F5-F6F7-0414D4736F32}"/>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2413168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DEFB-530D-DB5C-F1D3-B6F03037D0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E91FF6-EB8F-2E41-4FBF-FCDD34F5F7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9CA6D0-C066-D80D-59B3-733D96B5CF7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844525-BE5B-EAB0-6842-4715C4FB85C3}"/>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6" name="Footer Placeholder 5">
            <a:extLst>
              <a:ext uri="{FF2B5EF4-FFF2-40B4-BE49-F238E27FC236}">
                <a16:creationId xmlns:a16="http://schemas.microsoft.com/office/drawing/2014/main" id="{32C5FD92-A1F2-2F40-89B6-879F0784F03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00DCBEB-EC7A-BD80-2FA5-8A65A17E326C}"/>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2736830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C323-F267-092B-651D-ED67097D10A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444D48-55AB-6AA3-B6C8-F3079657879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3905B-ABA6-87DD-76F1-4B18C82E618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2A938F-EBC3-DDAC-F378-75ACCFA679F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1F84FA-DA4B-7802-71D1-597BB758498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82BDFF-7EF2-3FE2-03C4-9C2894F85AF0}"/>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8" name="Footer Placeholder 7">
            <a:extLst>
              <a:ext uri="{FF2B5EF4-FFF2-40B4-BE49-F238E27FC236}">
                <a16:creationId xmlns:a16="http://schemas.microsoft.com/office/drawing/2014/main" id="{1C4B7065-9EC7-8258-613C-E1B108082BA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C8B955-9B36-7368-FFF4-C97EEB5B9264}"/>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1582886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64A4-F090-A951-7776-2AECF36209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BDA89F-E27F-5978-91A3-E937F2C952EF}"/>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4" name="Footer Placeholder 3">
            <a:extLst>
              <a:ext uri="{FF2B5EF4-FFF2-40B4-BE49-F238E27FC236}">
                <a16:creationId xmlns:a16="http://schemas.microsoft.com/office/drawing/2014/main" id="{BAC9A1B6-E4EA-C3D3-FD02-DBE46D76DF8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81021FD-F29B-1ADD-A555-F27657757BFF}"/>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4111558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2E160-FBB1-F0B8-B945-82C42E07B6FA}"/>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3" name="Footer Placeholder 2">
            <a:extLst>
              <a:ext uri="{FF2B5EF4-FFF2-40B4-BE49-F238E27FC236}">
                <a16:creationId xmlns:a16="http://schemas.microsoft.com/office/drawing/2014/main" id="{E74426E4-CC0A-7ED9-D125-715A0904908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AE562A1-1F2C-B6D9-F901-67942390F14F}"/>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386662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FBE9-4C0E-9A69-1EC7-9C1212CBB5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B654E6-B93D-467B-74A5-BD1A97FF99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98E231-4B6E-0CCD-9EE9-A54800413058}"/>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5" name="Footer Placeholder 4">
            <a:extLst>
              <a:ext uri="{FF2B5EF4-FFF2-40B4-BE49-F238E27FC236}">
                <a16:creationId xmlns:a16="http://schemas.microsoft.com/office/drawing/2014/main" id="{EC72FF6D-EE60-88EB-F403-875E4CA695E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6FF8354-58AB-C3F5-F6F7-0414D4736F32}"/>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4235767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3410-D8D4-53DA-203B-98D9FAD5AA1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5230B7-70F2-76C1-8C3A-977D3680090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0D5E77-38C4-0209-8752-02700ACE48B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DB3F7-9C7E-6096-341F-7A88FCB64B0F}"/>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6" name="Footer Placeholder 5">
            <a:extLst>
              <a:ext uri="{FF2B5EF4-FFF2-40B4-BE49-F238E27FC236}">
                <a16:creationId xmlns:a16="http://schemas.microsoft.com/office/drawing/2014/main" id="{05D5E250-F0AD-190D-65E0-6D68982F7DF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300CB05-ACA3-0492-4ABE-A662FDEB9D01}"/>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240315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D926-D7C7-3974-772A-987CE0DB9E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4C2478-AA99-AFC2-F840-AD42B4C6F1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16C861-DAD4-A61D-7DC8-6CA0ADC209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9E467-1C98-9070-7163-D6310D4969B8}"/>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6" name="Footer Placeholder 5">
            <a:extLst>
              <a:ext uri="{FF2B5EF4-FFF2-40B4-BE49-F238E27FC236}">
                <a16:creationId xmlns:a16="http://schemas.microsoft.com/office/drawing/2014/main" id="{2C7E8AFD-1E43-54A8-F2BF-864FFCBCD5D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DCC5875-E1EC-50CF-B57F-E916C0D34499}"/>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2737280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0A7B-FF70-4F68-E516-7ADD500969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FCFC48-2AF9-5B40-3765-C2E1F136B9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1A11C8-7F9F-77C8-8341-B7AD3AB24A34}"/>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5" name="Footer Placeholder 4">
            <a:extLst>
              <a:ext uri="{FF2B5EF4-FFF2-40B4-BE49-F238E27FC236}">
                <a16:creationId xmlns:a16="http://schemas.microsoft.com/office/drawing/2014/main" id="{FE23AFF0-2470-1BB3-71FC-D426F277C50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0433CB2-FA27-A65B-B4E7-90E77331B75B}"/>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2444411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26D30-5398-1322-9787-AA776533081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D41ADF-4A8D-466B-3A35-D1FE77203C9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138CD6-70E2-E374-9A6B-1191A7C5D3A3}"/>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5" name="Footer Placeholder 4">
            <a:extLst>
              <a:ext uri="{FF2B5EF4-FFF2-40B4-BE49-F238E27FC236}">
                <a16:creationId xmlns:a16="http://schemas.microsoft.com/office/drawing/2014/main" id="{2F1A4445-E6AC-3DB1-6D9A-96CFE6D524F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F362716-DF11-6F59-2E3B-245741C81A16}"/>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2998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DEFB-530D-DB5C-F1D3-B6F03037D0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E91FF6-EB8F-2E41-4FBF-FCDD34F5F7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9CA6D0-C066-D80D-59B3-733D96B5CF7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844525-BE5B-EAB0-6842-4715C4FB85C3}"/>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6" name="Footer Placeholder 5">
            <a:extLst>
              <a:ext uri="{FF2B5EF4-FFF2-40B4-BE49-F238E27FC236}">
                <a16:creationId xmlns:a16="http://schemas.microsoft.com/office/drawing/2014/main" id="{32C5FD92-A1F2-2F40-89B6-879F0784F03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00DCBEB-EC7A-BD80-2FA5-8A65A17E326C}"/>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86546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C323-F267-092B-651D-ED67097D10A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444D48-55AB-6AA3-B6C8-F3079657879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3905B-ABA6-87DD-76F1-4B18C82E618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2A938F-EBC3-DDAC-F378-75ACCFA679F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1F84FA-DA4B-7802-71D1-597BB758498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82BDFF-7EF2-3FE2-03C4-9C2894F85AF0}"/>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8" name="Footer Placeholder 7">
            <a:extLst>
              <a:ext uri="{FF2B5EF4-FFF2-40B4-BE49-F238E27FC236}">
                <a16:creationId xmlns:a16="http://schemas.microsoft.com/office/drawing/2014/main" id="{1C4B7065-9EC7-8258-613C-E1B108082BA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C8B955-9B36-7368-FFF4-C97EEB5B9264}"/>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320755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64A4-F090-A951-7776-2AECF36209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BDA89F-E27F-5978-91A3-E937F2C952EF}"/>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4" name="Footer Placeholder 3">
            <a:extLst>
              <a:ext uri="{FF2B5EF4-FFF2-40B4-BE49-F238E27FC236}">
                <a16:creationId xmlns:a16="http://schemas.microsoft.com/office/drawing/2014/main" id="{BAC9A1B6-E4EA-C3D3-FD02-DBE46D76DF8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681021FD-F29B-1ADD-A555-F27657757BFF}"/>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30376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2E160-FBB1-F0B8-B945-82C42E07B6FA}"/>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3" name="Footer Placeholder 2">
            <a:extLst>
              <a:ext uri="{FF2B5EF4-FFF2-40B4-BE49-F238E27FC236}">
                <a16:creationId xmlns:a16="http://schemas.microsoft.com/office/drawing/2014/main" id="{E74426E4-CC0A-7ED9-D125-715A0904908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AE562A1-1F2C-B6D9-F901-67942390F14F}"/>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231520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3410-D8D4-53DA-203B-98D9FAD5AA1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5230B7-70F2-76C1-8C3A-977D3680090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0D5E77-38C4-0209-8752-02700ACE48B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DB3F7-9C7E-6096-341F-7A88FCB64B0F}"/>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6" name="Footer Placeholder 5">
            <a:extLst>
              <a:ext uri="{FF2B5EF4-FFF2-40B4-BE49-F238E27FC236}">
                <a16:creationId xmlns:a16="http://schemas.microsoft.com/office/drawing/2014/main" id="{05D5E250-F0AD-190D-65E0-6D68982F7DF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300CB05-ACA3-0492-4ABE-A662FDEB9D01}"/>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117320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D926-D7C7-3974-772A-987CE0DB9E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4C2478-AA99-AFC2-F840-AD42B4C6F1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16C861-DAD4-A61D-7DC8-6CA0ADC209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9E467-1C98-9070-7163-D6310D4969B8}"/>
              </a:ext>
            </a:extLst>
          </p:cNvPr>
          <p:cNvSpPr>
            <a:spLocks noGrp="1"/>
          </p:cNvSpPr>
          <p:nvPr>
            <p:ph type="dt" sz="half" idx="10"/>
          </p:nvPr>
        </p:nvSpPr>
        <p:spPr>
          <a:xfrm>
            <a:off x="838200" y="6356350"/>
            <a:ext cx="2743200" cy="365125"/>
          </a:xfrm>
          <a:prstGeom prst="rect">
            <a:avLst/>
          </a:prstGeom>
        </p:spPr>
        <p:txBody>
          <a:bodyPr/>
          <a:lstStyle/>
          <a:p>
            <a:fld id="{E871AF39-545D-43A8-A376-63E96FD0DC0B}" type="datetimeFigureOut">
              <a:rPr lang="en-GB" smtClean="0"/>
              <a:t>22/09/2025</a:t>
            </a:fld>
            <a:endParaRPr lang="en-GB"/>
          </a:p>
        </p:txBody>
      </p:sp>
      <p:sp>
        <p:nvSpPr>
          <p:cNvPr id="6" name="Footer Placeholder 5">
            <a:extLst>
              <a:ext uri="{FF2B5EF4-FFF2-40B4-BE49-F238E27FC236}">
                <a16:creationId xmlns:a16="http://schemas.microsoft.com/office/drawing/2014/main" id="{2C7E8AFD-1E43-54A8-F2BF-864FFCBCD5D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DCC5875-E1EC-50CF-B57F-E916C0D34499}"/>
              </a:ext>
            </a:extLst>
          </p:cNvPr>
          <p:cNvSpPr>
            <a:spLocks noGrp="1"/>
          </p:cNvSpPr>
          <p:nvPr>
            <p:ph type="sldNum" sz="quarter" idx="12"/>
          </p:nvPr>
        </p:nvSpPr>
        <p:spPr>
          <a:xfrm>
            <a:off x="8610600" y="6356350"/>
            <a:ext cx="2743200" cy="365125"/>
          </a:xfrm>
          <a:prstGeom prst="rect">
            <a:avLst/>
          </a:prstGeom>
        </p:spPr>
        <p:txBody>
          <a:bodyPr/>
          <a:lstStyle/>
          <a:p>
            <a:fld id="{7033B7A9-AB71-46FC-A147-0A962B1484F6}" type="slidenum">
              <a:rPr lang="en-GB" smtClean="0"/>
              <a:t>‹#›</a:t>
            </a:fld>
            <a:endParaRPr lang="en-GB"/>
          </a:p>
        </p:txBody>
      </p:sp>
    </p:spTree>
    <p:extLst>
      <p:ext uri="{BB962C8B-B14F-4D97-AF65-F5344CB8AC3E}">
        <p14:creationId xmlns:p14="http://schemas.microsoft.com/office/powerpoint/2010/main" val="50413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A sign with a clock&#10;&#10;Description automatically generated">
            <a:extLst>
              <a:ext uri="{FF2B5EF4-FFF2-40B4-BE49-F238E27FC236}">
                <a16:creationId xmlns:a16="http://schemas.microsoft.com/office/drawing/2014/main" id="{08492964-DEFB-EEB3-9947-F42758139D67}"/>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176732" y="4114800"/>
            <a:ext cx="1532065" cy="2286000"/>
          </a:xfrm>
          <a:prstGeom prst="rect">
            <a:avLst/>
          </a:prstGeom>
        </p:spPr>
      </p:pic>
    </p:spTree>
    <p:extLst>
      <p:ext uri="{BB962C8B-B14F-4D97-AF65-F5344CB8AC3E}">
        <p14:creationId xmlns:p14="http://schemas.microsoft.com/office/powerpoint/2010/main" val="382185554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F78261-2DDA-4572-93E5-B1E2DFB65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79933E-E6F9-4DD6-AFCF-A37AA224D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4A1EDC-2A96-43DC-8FAF-A88E74F6F1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0DE04-E550-4433-9759-9C75D5D0FED7}" type="datetimeFigureOut">
              <a:rPr lang="en-GB" smtClean="0"/>
              <a:t>22/09/2025</a:t>
            </a:fld>
            <a:endParaRPr lang="en-GB"/>
          </a:p>
        </p:txBody>
      </p:sp>
      <p:sp>
        <p:nvSpPr>
          <p:cNvPr id="5" name="Footer Placeholder 4">
            <a:extLst>
              <a:ext uri="{FF2B5EF4-FFF2-40B4-BE49-F238E27FC236}">
                <a16:creationId xmlns:a16="http://schemas.microsoft.com/office/drawing/2014/main" id="{5A9541FB-01C3-410E-BB48-005811F00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4702AC-0B7C-4F90-9628-CC05C8E317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BDFC9-093F-4A12-B814-017A9EAFFCFF}" type="slidenum">
              <a:rPr lang="en-GB" smtClean="0"/>
              <a:t>‹#›</a:t>
            </a:fld>
            <a:endParaRPr lang="en-GB"/>
          </a:p>
        </p:txBody>
      </p:sp>
    </p:spTree>
    <p:extLst>
      <p:ext uri="{BB962C8B-B14F-4D97-AF65-F5344CB8AC3E}">
        <p14:creationId xmlns:p14="http://schemas.microsoft.com/office/powerpoint/2010/main" val="2492279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A sign with a clock&#10;&#10;Description automatically generated">
            <a:extLst>
              <a:ext uri="{FF2B5EF4-FFF2-40B4-BE49-F238E27FC236}">
                <a16:creationId xmlns:a16="http://schemas.microsoft.com/office/drawing/2014/main" id="{08492964-DEFB-EEB3-9947-F42758139D67}"/>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176732" y="4114800"/>
            <a:ext cx="1532065" cy="2286000"/>
          </a:xfrm>
          <a:prstGeom prst="rect">
            <a:avLst/>
          </a:prstGeom>
        </p:spPr>
      </p:pic>
    </p:spTree>
    <p:extLst>
      <p:ext uri="{BB962C8B-B14F-4D97-AF65-F5344CB8AC3E}">
        <p14:creationId xmlns:p14="http://schemas.microsoft.com/office/powerpoint/2010/main" val="211811977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eicestershirecollections.org.u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cultureleicestershire.co.uk/our-projects/heritage/" TargetMode="Externa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s://villiers.digital-exhibition.uk/" TargetMode="External"/><Relationship Id="rId1" Type="http://schemas.openxmlformats.org/officeDocument/2006/relationships/slideLayout" Target="../slideLayouts/slideLayout24.xml"/><Relationship Id="rId4" Type="http://schemas.openxmlformats.org/officeDocument/2006/relationships/image" Target="../media/image73.jpeg"/></Relationships>
</file>

<file path=ppt/slides/_rels/slide3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3477-8EA6-19FE-094C-A8DAD4A436D3}"/>
              </a:ext>
            </a:extLst>
          </p:cNvPr>
          <p:cNvSpPr>
            <a:spLocks noGrp="1"/>
          </p:cNvSpPr>
          <p:nvPr>
            <p:ph type="ctrTitle"/>
          </p:nvPr>
        </p:nvSpPr>
        <p:spPr>
          <a:xfrm>
            <a:off x="2305006" y="1887306"/>
            <a:ext cx="7121157" cy="2619457"/>
          </a:xfrm>
        </p:spPr>
        <p:txBody>
          <a:bodyPr/>
          <a:lstStyle/>
          <a:p>
            <a:r>
              <a:rPr lang="en-GB" dirty="0"/>
              <a:t>Sense of Place</a:t>
            </a:r>
            <a:br>
              <a:rPr lang="en-GB" dirty="0"/>
            </a:br>
            <a:r>
              <a:rPr lang="en-GB" b="1" dirty="0"/>
              <a:t>People and Stories</a:t>
            </a:r>
            <a:br>
              <a:rPr lang="en-GB" dirty="0"/>
            </a:br>
            <a:endParaRPr lang="en-GB" dirty="0"/>
          </a:p>
        </p:txBody>
      </p:sp>
      <p:pic>
        <p:nvPicPr>
          <p:cNvPr id="6" name="Picture 5" descr="A blue and white logo&#10;&#10;Description automatically generated">
            <a:extLst>
              <a:ext uri="{FF2B5EF4-FFF2-40B4-BE49-F238E27FC236}">
                <a16:creationId xmlns:a16="http://schemas.microsoft.com/office/drawing/2014/main" id="{E70DFF0E-3733-61B5-23A8-9541FB0E7E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898" y="5068615"/>
            <a:ext cx="2541530" cy="1295418"/>
          </a:xfrm>
          <a:prstGeom prst="rect">
            <a:avLst/>
          </a:prstGeom>
        </p:spPr>
      </p:pic>
      <p:sp>
        <p:nvSpPr>
          <p:cNvPr id="3" name="TextBox 2">
            <a:extLst>
              <a:ext uri="{FF2B5EF4-FFF2-40B4-BE49-F238E27FC236}">
                <a16:creationId xmlns:a16="http://schemas.microsoft.com/office/drawing/2014/main" id="{80D63B25-0BBD-357E-A169-4D195070D6D3}"/>
              </a:ext>
            </a:extLst>
          </p:cNvPr>
          <p:cNvSpPr txBox="1"/>
          <p:nvPr/>
        </p:nvSpPr>
        <p:spPr>
          <a:xfrm>
            <a:off x="3235704" y="4279858"/>
            <a:ext cx="5259760" cy="1015663"/>
          </a:xfrm>
          <a:prstGeom prst="rect">
            <a:avLst/>
          </a:prstGeom>
          <a:noFill/>
        </p:spPr>
        <p:txBody>
          <a:bodyPr wrap="square" rtlCol="0">
            <a:spAutoFit/>
          </a:bodyPr>
          <a:lstStyle/>
          <a:p>
            <a:pPr algn="ctr"/>
            <a:r>
              <a:rPr lang="en-GB" sz="2000" dirty="0"/>
              <a:t>Philip Warren, Collections and Learning Manager &amp; </a:t>
            </a:r>
          </a:p>
          <a:p>
            <a:pPr algn="ctr"/>
            <a:r>
              <a:rPr lang="en-GB" sz="2000" dirty="0"/>
              <a:t>Alison Clague, Senior Curator</a:t>
            </a:r>
          </a:p>
        </p:txBody>
      </p:sp>
      <p:pic>
        <p:nvPicPr>
          <p:cNvPr id="5" name="Picture 4" descr="A green text on a white background&#10;&#10;AI-generated content may be incorrect.">
            <a:extLst>
              <a:ext uri="{FF2B5EF4-FFF2-40B4-BE49-F238E27FC236}">
                <a16:creationId xmlns:a16="http://schemas.microsoft.com/office/drawing/2014/main" id="{A9477786-689C-A58C-48D1-BBAE4AB918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9912" y="5595937"/>
            <a:ext cx="2371344" cy="768096"/>
          </a:xfrm>
          <a:prstGeom prst="rect">
            <a:avLst/>
          </a:prstGeom>
        </p:spPr>
      </p:pic>
      <p:pic>
        <p:nvPicPr>
          <p:cNvPr id="7" name="Picture 6" descr="A logo for a museum&#10;&#10;AI-generated content may be incorrect.">
            <a:extLst>
              <a:ext uri="{FF2B5EF4-FFF2-40B4-BE49-F238E27FC236}">
                <a16:creationId xmlns:a16="http://schemas.microsoft.com/office/drawing/2014/main" id="{DF63861C-87F4-E2EE-9756-14F34C0FCCC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75836" y="184523"/>
            <a:ext cx="2952750" cy="1552575"/>
          </a:xfrm>
          <a:prstGeom prst="rect">
            <a:avLst/>
          </a:prstGeom>
        </p:spPr>
      </p:pic>
    </p:spTree>
    <p:extLst>
      <p:ext uri="{BB962C8B-B14F-4D97-AF65-F5344CB8AC3E}">
        <p14:creationId xmlns:p14="http://schemas.microsoft.com/office/powerpoint/2010/main" val="42309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159C-80E6-DE62-7A20-55DA4D2FBCB7}"/>
              </a:ext>
            </a:extLst>
          </p:cNvPr>
          <p:cNvSpPr>
            <a:spLocks noGrp="1"/>
          </p:cNvSpPr>
          <p:nvPr>
            <p:ph type="title"/>
          </p:nvPr>
        </p:nvSpPr>
        <p:spPr/>
        <p:txBody>
          <a:bodyPr/>
          <a:lstStyle/>
          <a:p>
            <a:r>
              <a:rPr lang="en-GB" dirty="0"/>
              <a:t>Who is missing?</a:t>
            </a:r>
          </a:p>
        </p:txBody>
      </p:sp>
      <p:sp>
        <p:nvSpPr>
          <p:cNvPr id="3" name="Content Placeholder 2">
            <a:extLst>
              <a:ext uri="{FF2B5EF4-FFF2-40B4-BE49-F238E27FC236}">
                <a16:creationId xmlns:a16="http://schemas.microsoft.com/office/drawing/2014/main" id="{DD03D127-5A88-8AB1-F0D0-A0BAA42812C1}"/>
              </a:ext>
            </a:extLst>
          </p:cNvPr>
          <p:cNvSpPr>
            <a:spLocks noGrp="1"/>
          </p:cNvSpPr>
          <p:nvPr>
            <p:ph idx="1"/>
          </p:nvPr>
        </p:nvSpPr>
        <p:spPr/>
        <p:txBody>
          <a:bodyPr/>
          <a:lstStyle/>
          <a:p>
            <a:r>
              <a:rPr lang="en-GB" dirty="0"/>
              <a:t>How do we know – do we have the data?</a:t>
            </a:r>
          </a:p>
          <a:p>
            <a:r>
              <a:rPr lang="en-GB" dirty="0"/>
              <a:t>How can we find out? </a:t>
            </a:r>
          </a:p>
          <a:p>
            <a:r>
              <a:rPr lang="en-GB" dirty="0"/>
              <a:t>Invite new perspectives</a:t>
            </a:r>
          </a:p>
          <a:p>
            <a:r>
              <a:rPr lang="en-GB" dirty="0"/>
              <a:t>Research and consultation</a:t>
            </a:r>
          </a:p>
          <a:p>
            <a:r>
              <a:rPr lang="en-GB" dirty="0"/>
              <a:t>Recognise and challenge unconscious and conscious bias</a:t>
            </a:r>
          </a:p>
          <a:p>
            <a:endParaRPr lang="en-GB" dirty="0"/>
          </a:p>
          <a:p>
            <a:endParaRPr lang="en-GB" dirty="0"/>
          </a:p>
          <a:p>
            <a:endParaRPr lang="en-GB" dirty="0"/>
          </a:p>
        </p:txBody>
      </p:sp>
    </p:spTree>
    <p:extLst>
      <p:ext uri="{BB962C8B-B14F-4D97-AF65-F5344CB8AC3E}">
        <p14:creationId xmlns:p14="http://schemas.microsoft.com/office/powerpoint/2010/main" val="3547347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F60F4918-13FE-400E-8516-975FE97595F5}"/>
              </a:ext>
            </a:extLst>
          </p:cNvPr>
          <p:cNvSpPr txBox="1"/>
          <p:nvPr/>
        </p:nvSpPr>
        <p:spPr>
          <a:xfrm>
            <a:off x="737605" y="769276"/>
            <a:ext cx="8214483" cy="769441"/>
          </a:xfrm>
          <a:prstGeom prst="rect">
            <a:avLst/>
          </a:prstGeom>
          <a:noFill/>
        </p:spPr>
        <p:txBody>
          <a:bodyPr wrap="square" rtlCol="0">
            <a:spAutoFit/>
          </a:bodyPr>
          <a:lstStyle/>
          <a:p>
            <a:r>
              <a:rPr lang="en-GB" sz="4400" dirty="0"/>
              <a:t>What are the challenges?</a:t>
            </a:r>
          </a:p>
        </p:txBody>
      </p:sp>
      <p:sp>
        <p:nvSpPr>
          <p:cNvPr id="2" name="TextBox 1">
            <a:extLst>
              <a:ext uri="{FF2B5EF4-FFF2-40B4-BE49-F238E27FC236}">
                <a16:creationId xmlns:a16="http://schemas.microsoft.com/office/drawing/2014/main" id="{AF70BF2A-2D27-9038-676F-08EEAF98CDB9}"/>
              </a:ext>
            </a:extLst>
          </p:cNvPr>
          <p:cNvSpPr txBox="1"/>
          <p:nvPr/>
        </p:nvSpPr>
        <p:spPr>
          <a:xfrm>
            <a:off x="984478" y="2066797"/>
            <a:ext cx="6289901" cy="3693319"/>
          </a:xfrm>
          <a:prstGeom prst="rect">
            <a:avLst/>
          </a:prstGeom>
          <a:noFill/>
        </p:spPr>
        <p:txBody>
          <a:bodyPr wrap="square" rtlCol="0">
            <a:spAutoFit/>
          </a:bodyPr>
          <a:lstStyle/>
          <a:p>
            <a:pPr marL="342900" indent="-342900">
              <a:buFont typeface="Arial" panose="020B0604020202020204" pitchFamily="34" charset="0"/>
              <a:buChar char="•"/>
            </a:pPr>
            <a:r>
              <a:rPr lang="en-GB" sz="3200" dirty="0"/>
              <a:t>Resources</a:t>
            </a:r>
          </a:p>
          <a:p>
            <a:pPr marL="342900" indent="-342900">
              <a:buFont typeface="Arial" panose="020B0604020202020204" pitchFamily="34" charset="0"/>
              <a:buChar char="•"/>
            </a:pPr>
            <a:r>
              <a:rPr lang="en-GB" sz="3200" dirty="0"/>
              <a:t>Collections that don’t seem relevant to our communities</a:t>
            </a:r>
          </a:p>
          <a:p>
            <a:pPr marL="342900" indent="-342900">
              <a:buFont typeface="Arial" panose="020B0604020202020204" pitchFamily="34" charset="0"/>
              <a:buChar char="•"/>
            </a:pPr>
            <a:r>
              <a:rPr lang="en-GB" sz="3200" dirty="0"/>
              <a:t>Expertise</a:t>
            </a:r>
          </a:p>
          <a:p>
            <a:pPr marL="342900" indent="-342900">
              <a:buFont typeface="Arial" panose="020B0604020202020204" pitchFamily="34" charset="0"/>
              <a:buChar char="•"/>
            </a:pPr>
            <a:r>
              <a:rPr lang="en-GB" sz="3200" dirty="0"/>
              <a:t>Data</a:t>
            </a:r>
          </a:p>
          <a:p>
            <a:pPr marL="342900" indent="-342900">
              <a:buFont typeface="Arial" panose="020B0604020202020204" pitchFamily="34" charset="0"/>
              <a:buChar char="•"/>
            </a:pPr>
            <a:r>
              <a:rPr lang="en-GB" sz="3200" dirty="0"/>
              <a:t>Connecting to local communities</a:t>
            </a:r>
          </a:p>
          <a:p>
            <a:endParaRPr lang="en-GB" sz="2400" dirty="0"/>
          </a:p>
          <a:p>
            <a:endParaRPr lang="en-GB" dirty="0"/>
          </a:p>
        </p:txBody>
      </p:sp>
    </p:spTree>
    <p:extLst>
      <p:ext uri="{BB962C8B-B14F-4D97-AF65-F5344CB8AC3E}">
        <p14:creationId xmlns:p14="http://schemas.microsoft.com/office/powerpoint/2010/main" val="207441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29FE4DA-2245-2E1E-51D6-1BF04FC19FDC}"/>
              </a:ext>
            </a:extLst>
          </p:cNvPr>
          <p:cNvSpPr txBox="1"/>
          <p:nvPr/>
        </p:nvSpPr>
        <p:spPr>
          <a:xfrm>
            <a:off x="454283" y="335845"/>
            <a:ext cx="6354159" cy="707886"/>
          </a:xfrm>
          <a:prstGeom prst="rect">
            <a:avLst/>
          </a:prstGeom>
          <a:noFill/>
        </p:spPr>
        <p:txBody>
          <a:bodyPr wrap="square" rtlCol="0">
            <a:spAutoFit/>
          </a:bodyPr>
          <a:lstStyle/>
          <a:p>
            <a:r>
              <a:rPr lang="en-GB" sz="4000" dirty="0"/>
              <a:t>How can we address this?</a:t>
            </a:r>
          </a:p>
        </p:txBody>
      </p:sp>
      <p:sp>
        <p:nvSpPr>
          <p:cNvPr id="2" name="TextBox 1">
            <a:extLst>
              <a:ext uri="{FF2B5EF4-FFF2-40B4-BE49-F238E27FC236}">
                <a16:creationId xmlns:a16="http://schemas.microsoft.com/office/drawing/2014/main" id="{8A738EBB-A312-20BF-2917-234E2822A3C5}"/>
              </a:ext>
            </a:extLst>
          </p:cNvPr>
          <p:cNvSpPr txBox="1"/>
          <p:nvPr/>
        </p:nvSpPr>
        <p:spPr>
          <a:xfrm>
            <a:off x="747051" y="1217810"/>
            <a:ext cx="5768621" cy="4801314"/>
          </a:xfrm>
          <a:prstGeom prst="rect">
            <a:avLst/>
          </a:prstGeom>
          <a:noFill/>
        </p:spPr>
        <p:txBody>
          <a:bodyPr wrap="square" rtlCol="0">
            <a:spAutoFit/>
          </a:bodyPr>
          <a:lstStyle/>
          <a:p>
            <a:pPr marL="285750" indent="-285750">
              <a:buFont typeface="Arial" panose="020B0604020202020204" pitchFamily="34" charset="0"/>
              <a:buChar char="•"/>
            </a:pPr>
            <a:r>
              <a:rPr lang="en-GB" sz="2400" dirty="0"/>
              <a:t>Being honest about the gaps in our collections and knowledge</a:t>
            </a:r>
          </a:p>
          <a:p>
            <a:pPr marL="285750" indent="-285750">
              <a:buFont typeface="Arial" panose="020B0604020202020204" pitchFamily="34" charset="0"/>
              <a:buChar char="•"/>
            </a:pPr>
            <a:r>
              <a:rPr lang="en-GB" sz="2400" dirty="0"/>
              <a:t>Letting go of curatorial authority</a:t>
            </a:r>
          </a:p>
          <a:p>
            <a:pPr marL="285750" indent="-285750">
              <a:buFont typeface="Arial" panose="020B0604020202020204" pitchFamily="34" charset="0"/>
              <a:buChar char="•"/>
            </a:pPr>
            <a:r>
              <a:rPr lang="en-GB" sz="2400" dirty="0"/>
              <a:t>Helping people find and tell their own stories using our resources</a:t>
            </a:r>
          </a:p>
          <a:p>
            <a:pPr marL="285750" indent="-285750">
              <a:buFont typeface="Arial" panose="020B0604020202020204" pitchFamily="34" charset="0"/>
              <a:buChar char="•"/>
            </a:pPr>
            <a:r>
              <a:rPr lang="en-GB" sz="2400" dirty="0"/>
              <a:t>Updating policies and acting on them</a:t>
            </a:r>
          </a:p>
          <a:p>
            <a:pPr marL="285750" indent="-285750">
              <a:buFont typeface="Arial" panose="020B0604020202020204" pitchFamily="34" charset="0"/>
              <a:buChar char="•"/>
            </a:pPr>
            <a:r>
              <a:rPr lang="en-GB" sz="2400" dirty="0"/>
              <a:t>Being proactive</a:t>
            </a:r>
          </a:p>
          <a:p>
            <a:pPr marL="285750" indent="-285750">
              <a:buFont typeface="Arial" panose="020B0604020202020204" pitchFamily="34" charset="0"/>
              <a:buChar char="•"/>
            </a:pPr>
            <a:r>
              <a:rPr lang="en-GB" sz="2400" dirty="0"/>
              <a:t>Working with communities with equity</a:t>
            </a:r>
          </a:p>
          <a:p>
            <a:pPr marL="285750" indent="-285750">
              <a:buFont typeface="Arial" panose="020B0604020202020204" pitchFamily="34" charset="0"/>
              <a:buChar char="•"/>
            </a:pPr>
            <a:r>
              <a:rPr lang="en-GB" sz="2400" dirty="0"/>
              <a:t>Being creative with existing collections</a:t>
            </a:r>
          </a:p>
          <a:p>
            <a:pPr marL="285750" indent="-285750">
              <a:buFont typeface="Arial" panose="020B0604020202020204" pitchFamily="34" charset="0"/>
              <a:buChar char="•"/>
            </a:pPr>
            <a:r>
              <a:rPr lang="en-GB" sz="2400" dirty="0"/>
              <a:t>Thinking about how we record objects on our collections management system</a:t>
            </a:r>
          </a:p>
          <a:p>
            <a:pPr marL="285750" indent="-285750">
              <a:buFont typeface="Arial" panose="020B0604020202020204" pitchFamily="34" charset="0"/>
              <a:buChar char="•"/>
            </a:pPr>
            <a:r>
              <a:rPr lang="en-GB" sz="2400" dirty="0"/>
              <a:t>Acknowledging that we can’t do it all</a:t>
            </a:r>
          </a:p>
          <a:p>
            <a:endParaRPr lang="en-GB" dirty="0"/>
          </a:p>
        </p:txBody>
      </p:sp>
      <p:pic>
        <p:nvPicPr>
          <p:cNvPr id="4" name="Picture 3" descr="A person looking at a dress&#10;&#10;Description automatically generated">
            <a:extLst>
              <a:ext uri="{FF2B5EF4-FFF2-40B4-BE49-F238E27FC236}">
                <a16:creationId xmlns:a16="http://schemas.microsoft.com/office/drawing/2014/main" id="{62AB740B-CD12-4EF5-F751-817912C9FE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8245" y="335845"/>
            <a:ext cx="3121152" cy="2026920"/>
          </a:xfrm>
          <a:prstGeom prst="rect">
            <a:avLst/>
          </a:prstGeom>
        </p:spPr>
      </p:pic>
      <p:pic>
        <p:nvPicPr>
          <p:cNvPr id="8" name="Picture 7" descr="A group of women in a clothing store&#10;&#10;Description automatically generated">
            <a:extLst>
              <a:ext uri="{FF2B5EF4-FFF2-40B4-BE49-F238E27FC236}">
                <a16:creationId xmlns:a16="http://schemas.microsoft.com/office/drawing/2014/main" id="{AD70FFE4-35A8-8339-2E67-10DDDC5044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7475" y="2398888"/>
            <a:ext cx="2383367" cy="3177822"/>
          </a:xfrm>
          <a:prstGeom prst="rect">
            <a:avLst/>
          </a:prstGeom>
        </p:spPr>
      </p:pic>
      <p:pic>
        <p:nvPicPr>
          <p:cNvPr id="3" name="Picture 2">
            <a:extLst>
              <a:ext uri="{FF2B5EF4-FFF2-40B4-BE49-F238E27FC236}">
                <a16:creationId xmlns:a16="http://schemas.microsoft.com/office/drawing/2014/main" id="{11241175-71BC-8471-D198-36620D20A3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7476" y="5072514"/>
            <a:ext cx="2380648" cy="1785486"/>
          </a:xfrm>
          <a:prstGeom prst="rect">
            <a:avLst/>
          </a:prstGeom>
        </p:spPr>
      </p:pic>
      <p:pic>
        <p:nvPicPr>
          <p:cNvPr id="5" name="Picture 4">
            <a:extLst>
              <a:ext uri="{FF2B5EF4-FFF2-40B4-BE49-F238E27FC236}">
                <a16:creationId xmlns:a16="http://schemas.microsoft.com/office/drawing/2014/main" id="{7ED9E846-C1FA-F3A2-6D76-626FCF726A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15650" y="335845"/>
            <a:ext cx="2158652" cy="2878202"/>
          </a:xfrm>
          <a:prstGeom prst="rect">
            <a:avLst/>
          </a:prstGeom>
        </p:spPr>
      </p:pic>
    </p:spTree>
    <p:extLst>
      <p:ext uri="{BB962C8B-B14F-4D97-AF65-F5344CB8AC3E}">
        <p14:creationId xmlns:p14="http://schemas.microsoft.com/office/powerpoint/2010/main" val="180767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text with black text&#10;&#10;Description automatically generated">
            <a:extLst>
              <a:ext uri="{FF2B5EF4-FFF2-40B4-BE49-F238E27FC236}">
                <a16:creationId xmlns:a16="http://schemas.microsoft.com/office/drawing/2014/main" id="{56C72897-A6E0-3163-7689-189848C08FE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4377" y="365125"/>
            <a:ext cx="4332111" cy="3711238"/>
          </a:xfrm>
        </p:spPr>
      </p:pic>
      <p:pic>
        <p:nvPicPr>
          <p:cNvPr id="7" name="Picture 6" descr="A white text on a white background&#10;&#10;Description automatically generated">
            <a:extLst>
              <a:ext uri="{FF2B5EF4-FFF2-40B4-BE49-F238E27FC236}">
                <a16:creationId xmlns:a16="http://schemas.microsoft.com/office/drawing/2014/main" id="{CEF723BB-275D-E2D3-F85C-FE02533CFC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9642" y="3014595"/>
            <a:ext cx="5711352" cy="3478280"/>
          </a:xfrm>
          <a:prstGeom prst="rect">
            <a:avLst/>
          </a:prstGeom>
        </p:spPr>
      </p:pic>
      <p:sp>
        <p:nvSpPr>
          <p:cNvPr id="8" name="TextBox 7">
            <a:extLst>
              <a:ext uri="{FF2B5EF4-FFF2-40B4-BE49-F238E27FC236}">
                <a16:creationId xmlns:a16="http://schemas.microsoft.com/office/drawing/2014/main" id="{61993CFF-5199-D0CA-6CB6-A6F69E40F9A8}"/>
              </a:ext>
            </a:extLst>
          </p:cNvPr>
          <p:cNvSpPr txBox="1"/>
          <p:nvPr/>
        </p:nvSpPr>
        <p:spPr>
          <a:xfrm>
            <a:off x="5576711" y="523170"/>
            <a:ext cx="5813777" cy="2185214"/>
          </a:xfrm>
          <a:prstGeom prst="rect">
            <a:avLst/>
          </a:prstGeom>
          <a:noFill/>
        </p:spPr>
        <p:txBody>
          <a:bodyPr wrap="square" rtlCol="0">
            <a:spAutoFit/>
          </a:bodyPr>
          <a:lstStyle/>
          <a:p>
            <a:r>
              <a:rPr lang="en-GB" sz="4000" dirty="0"/>
              <a:t>What we are doing</a:t>
            </a:r>
          </a:p>
          <a:p>
            <a:endParaRPr lang="en-GB" sz="4000" dirty="0"/>
          </a:p>
          <a:p>
            <a:r>
              <a:rPr lang="en-GB" sz="2800" dirty="0"/>
              <a:t>Our Collections Development Policy 2021-2025</a:t>
            </a:r>
          </a:p>
        </p:txBody>
      </p:sp>
    </p:spTree>
    <p:extLst>
      <p:ext uri="{BB962C8B-B14F-4D97-AF65-F5344CB8AC3E}">
        <p14:creationId xmlns:p14="http://schemas.microsoft.com/office/powerpoint/2010/main" val="362788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5988-9737-A342-A26A-ED0F76A25BCC}"/>
              </a:ext>
            </a:extLst>
          </p:cNvPr>
          <p:cNvSpPr>
            <a:spLocks noGrp="1"/>
          </p:cNvSpPr>
          <p:nvPr>
            <p:ph type="title"/>
          </p:nvPr>
        </p:nvSpPr>
        <p:spPr>
          <a:xfrm>
            <a:off x="838200" y="365125"/>
            <a:ext cx="10303933" cy="1531408"/>
          </a:xfrm>
        </p:spPr>
        <p:txBody>
          <a:bodyPr/>
          <a:lstStyle/>
          <a:p>
            <a:r>
              <a:rPr lang="en-GB" dirty="0">
                <a:latin typeface="+mn-lt"/>
              </a:rPr>
              <a:t>How are we putting it into action and what have we achieved?</a:t>
            </a:r>
            <a:br>
              <a:rPr lang="en-GB" dirty="0">
                <a:latin typeface="+mn-lt"/>
              </a:rPr>
            </a:br>
            <a:endParaRPr lang="en-GB" dirty="0">
              <a:latin typeface="+mn-lt"/>
            </a:endParaRPr>
          </a:p>
        </p:txBody>
      </p:sp>
      <p:pic>
        <p:nvPicPr>
          <p:cNvPr id="5" name="Content Placeholder 4" descr="A group of people looking at a display&#10;&#10;Description automatically generated">
            <a:extLst>
              <a:ext uri="{FF2B5EF4-FFF2-40B4-BE49-F238E27FC236}">
                <a16:creationId xmlns:a16="http://schemas.microsoft.com/office/drawing/2014/main" id="{7D048289-3687-F7A5-F819-EB5D2F37912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934480" y="1130829"/>
            <a:ext cx="3609973" cy="2707480"/>
          </a:xfrm>
        </p:spPr>
      </p:pic>
      <p:pic>
        <p:nvPicPr>
          <p:cNvPr id="11" name="Picture 10" descr="A wall with pictures of people on it&#10;&#10;Description automatically generated">
            <a:extLst>
              <a:ext uri="{FF2B5EF4-FFF2-40B4-BE49-F238E27FC236}">
                <a16:creationId xmlns:a16="http://schemas.microsoft.com/office/drawing/2014/main" id="{A5A21E1B-6DE4-9E7F-1541-5737359A4F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5869" y="4914547"/>
            <a:ext cx="2478847" cy="1859135"/>
          </a:xfrm>
          <a:prstGeom prst="rect">
            <a:avLst/>
          </a:prstGeom>
        </p:spPr>
      </p:pic>
      <p:pic>
        <p:nvPicPr>
          <p:cNvPr id="15" name="Picture 14" descr="A person standing next to a framed picture&#10;&#10;Description automatically generated">
            <a:extLst>
              <a:ext uri="{FF2B5EF4-FFF2-40B4-BE49-F238E27FC236}">
                <a16:creationId xmlns:a16="http://schemas.microsoft.com/office/drawing/2014/main" id="{CC58971D-C49F-B006-61C3-DDFBD65B5F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289"/>
          <a:stretch/>
        </p:blipFill>
        <p:spPr>
          <a:xfrm rot="5400000">
            <a:off x="-371082" y="2417240"/>
            <a:ext cx="4165657" cy="3124243"/>
          </a:xfrm>
          <a:prstGeom prst="rect">
            <a:avLst/>
          </a:prstGeom>
        </p:spPr>
      </p:pic>
      <p:pic>
        <p:nvPicPr>
          <p:cNvPr id="17" name="Picture 16" descr="A necklace on a white surface&#10;&#10;Description automatically generated">
            <a:extLst>
              <a:ext uri="{FF2B5EF4-FFF2-40B4-BE49-F238E27FC236}">
                <a16:creationId xmlns:a16="http://schemas.microsoft.com/office/drawing/2014/main" id="{05553C16-7D81-8FFE-C280-503ECB2E50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46755" y="3252038"/>
            <a:ext cx="1530528" cy="1884133"/>
          </a:xfrm>
          <a:prstGeom prst="rect">
            <a:avLst/>
          </a:prstGeom>
        </p:spPr>
      </p:pic>
      <p:pic>
        <p:nvPicPr>
          <p:cNvPr id="19" name="Picture 18" descr="A person standing next to a painting&#10;&#10;Description automatically generated">
            <a:extLst>
              <a:ext uri="{FF2B5EF4-FFF2-40B4-BE49-F238E27FC236}">
                <a16:creationId xmlns:a16="http://schemas.microsoft.com/office/drawing/2014/main" id="{23A07A9F-8920-9202-EF20-1FA080EAD7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30309" y="4284588"/>
            <a:ext cx="1716446" cy="2573412"/>
          </a:xfrm>
          <a:prstGeom prst="rect">
            <a:avLst/>
          </a:prstGeom>
        </p:spPr>
      </p:pic>
      <p:sp>
        <p:nvSpPr>
          <p:cNvPr id="22" name="TextBox 21">
            <a:extLst>
              <a:ext uri="{FF2B5EF4-FFF2-40B4-BE49-F238E27FC236}">
                <a16:creationId xmlns:a16="http://schemas.microsoft.com/office/drawing/2014/main" id="{9BB5852E-E991-1F57-B9D2-0D9A100939FB}"/>
              </a:ext>
            </a:extLst>
          </p:cNvPr>
          <p:cNvSpPr txBox="1"/>
          <p:nvPr/>
        </p:nvSpPr>
        <p:spPr>
          <a:xfrm>
            <a:off x="3273868" y="1697380"/>
            <a:ext cx="4401817" cy="3416320"/>
          </a:xfrm>
          <a:prstGeom prst="rect">
            <a:avLst/>
          </a:prstGeom>
          <a:noFill/>
        </p:spPr>
        <p:txBody>
          <a:bodyPr wrap="square">
            <a:spAutoFit/>
          </a:bodyPr>
          <a:lstStyle/>
          <a:p>
            <a:pPr marL="285750" indent="-285750">
              <a:buFont typeface="Arial" panose="020B0604020202020204" pitchFamily="34" charset="0"/>
              <a:buChar char="•"/>
            </a:pPr>
            <a:r>
              <a:rPr lang="en-GB" sz="2400" dirty="0"/>
              <a:t>Working with colleagues in Participation and Heritage teams</a:t>
            </a:r>
          </a:p>
          <a:p>
            <a:pPr marL="285750" indent="-285750">
              <a:buFont typeface="Arial" panose="020B0604020202020204" pitchFamily="34" charset="0"/>
              <a:buChar char="•"/>
            </a:pPr>
            <a:r>
              <a:rPr lang="en-GB" sz="2400" dirty="0"/>
              <a:t>Enriching collections knowledge and interpretation</a:t>
            </a:r>
          </a:p>
          <a:p>
            <a:pPr marL="285750" indent="-285750">
              <a:buFont typeface="Arial" panose="020B0604020202020204" pitchFamily="34" charset="0"/>
              <a:buChar char="•"/>
            </a:pPr>
            <a:r>
              <a:rPr lang="en-GB" sz="2400" dirty="0"/>
              <a:t>Giving space for new voices and approaches</a:t>
            </a:r>
          </a:p>
          <a:p>
            <a:pPr marL="285750" indent="-285750">
              <a:buFont typeface="Arial" panose="020B0604020202020204" pitchFamily="34" charset="0"/>
              <a:buChar char="•"/>
            </a:pPr>
            <a:r>
              <a:rPr lang="en-GB" sz="2400" dirty="0"/>
              <a:t>Commissioning research</a:t>
            </a: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2512523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0EC5-2310-4BD3-1AB0-A2EC4E346E67}"/>
              </a:ext>
            </a:extLst>
          </p:cNvPr>
          <p:cNvSpPr>
            <a:spLocks noGrp="1"/>
          </p:cNvSpPr>
          <p:nvPr>
            <p:ph type="title"/>
          </p:nvPr>
        </p:nvSpPr>
        <p:spPr/>
        <p:txBody>
          <a:bodyPr/>
          <a:lstStyle/>
          <a:p>
            <a:pPr algn="ctr"/>
            <a:r>
              <a:rPr lang="en-GB" dirty="0"/>
              <a:t>Friends Welcome at the </a:t>
            </a:r>
            <a:br>
              <a:rPr lang="en-GB" dirty="0"/>
            </a:br>
            <a:r>
              <a:rPr lang="en-GB" dirty="0"/>
              <a:t>1620s House &amp; Garden</a:t>
            </a:r>
          </a:p>
        </p:txBody>
      </p:sp>
      <p:sp>
        <p:nvSpPr>
          <p:cNvPr id="3" name="Content Placeholder 2">
            <a:extLst>
              <a:ext uri="{FF2B5EF4-FFF2-40B4-BE49-F238E27FC236}">
                <a16:creationId xmlns:a16="http://schemas.microsoft.com/office/drawing/2014/main" id="{0541FBDC-56AA-2449-2824-BCA65B8B8869}"/>
              </a:ext>
            </a:extLst>
          </p:cNvPr>
          <p:cNvSpPr>
            <a:spLocks noGrp="1"/>
          </p:cNvSpPr>
          <p:nvPr>
            <p:ph idx="1"/>
          </p:nvPr>
        </p:nvSpPr>
        <p:spPr>
          <a:xfrm>
            <a:off x="568692" y="1690688"/>
            <a:ext cx="6544377" cy="4155658"/>
          </a:xfrm>
        </p:spPr>
        <p:txBody>
          <a:bodyPr/>
          <a:lstStyle/>
          <a:p>
            <a:r>
              <a:rPr lang="en-GB" dirty="0"/>
              <a:t>An initiative to bring more isolated members of our community together </a:t>
            </a:r>
          </a:p>
          <a:p>
            <a:r>
              <a:rPr lang="en-GB" dirty="0"/>
              <a:t>We provide tea, coffee, soup and a chat with our friendly team</a:t>
            </a:r>
          </a:p>
          <a:p>
            <a:r>
              <a:rPr lang="en-GB" dirty="0"/>
              <a:t>Different activities every week</a:t>
            </a:r>
          </a:p>
          <a:p>
            <a:r>
              <a:rPr lang="en-GB" dirty="0"/>
              <a:t>It is supported by </a:t>
            </a:r>
            <a:r>
              <a:rPr lang="en-GB" dirty="0" err="1"/>
              <a:t>Hugglescote</a:t>
            </a:r>
            <a:r>
              <a:rPr lang="en-GB" dirty="0"/>
              <a:t> and </a:t>
            </a:r>
            <a:r>
              <a:rPr lang="en-GB" dirty="0" err="1"/>
              <a:t>Donington</a:t>
            </a:r>
            <a:r>
              <a:rPr lang="en-GB" dirty="0"/>
              <a:t> Parish Council</a:t>
            </a:r>
          </a:p>
          <a:p>
            <a:pPr marL="0" indent="0">
              <a:buNone/>
            </a:pPr>
            <a:r>
              <a:rPr lang="en-GB" dirty="0"/>
              <a:t> </a:t>
            </a:r>
          </a:p>
        </p:txBody>
      </p:sp>
      <p:pic>
        <p:nvPicPr>
          <p:cNvPr id="1026" name="Picture 2" descr="Costumed House Volunteers With A Family In The Scullery Aspect Ratio 1800 600">
            <a:extLst>
              <a:ext uri="{FF2B5EF4-FFF2-40B4-BE49-F238E27FC236}">
                <a16:creationId xmlns:a16="http://schemas.microsoft.com/office/drawing/2014/main" id="{EEEA3D5F-B743-3F55-8418-71CB52B2C5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3607" y="4842444"/>
            <a:ext cx="5698959" cy="18996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_House_from_the_flower_garden Aspect Ratio 650 380">
            <a:extLst>
              <a:ext uri="{FF2B5EF4-FFF2-40B4-BE49-F238E27FC236}">
                <a16:creationId xmlns:a16="http://schemas.microsoft.com/office/drawing/2014/main" id="{18318079-562A-684D-C790-F6E4C4BA8D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13069" y="1690688"/>
            <a:ext cx="4043949" cy="2364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07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29FE4DA-2245-2E1E-51D6-1BF04FC19FDC}"/>
              </a:ext>
            </a:extLst>
          </p:cNvPr>
          <p:cNvSpPr txBox="1"/>
          <p:nvPr/>
        </p:nvSpPr>
        <p:spPr>
          <a:xfrm>
            <a:off x="1285055" y="938944"/>
            <a:ext cx="6354159" cy="707886"/>
          </a:xfrm>
          <a:prstGeom prst="rect">
            <a:avLst/>
          </a:prstGeom>
          <a:noFill/>
        </p:spPr>
        <p:txBody>
          <a:bodyPr wrap="square" rtlCol="0">
            <a:spAutoFit/>
          </a:bodyPr>
          <a:lstStyle/>
          <a:p>
            <a:r>
              <a:rPr lang="en-GB" sz="4000" dirty="0"/>
              <a:t>Digital and social media</a:t>
            </a:r>
          </a:p>
        </p:txBody>
      </p:sp>
      <p:sp>
        <p:nvSpPr>
          <p:cNvPr id="2" name="TextBox 1">
            <a:extLst>
              <a:ext uri="{FF2B5EF4-FFF2-40B4-BE49-F238E27FC236}">
                <a16:creationId xmlns:a16="http://schemas.microsoft.com/office/drawing/2014/main" id="{AD7B6927-E30E-F9AE-B02B-4F4983324D70}"/>
              </a:ext>
            </a:extLst>
          </p:cNvPr>
          <p:cNvSpPr txBox="1"/>
          <p:nvPr/>
        </p:nvSpPr>
        <p:spPr>
          <a:xfrm>
            <a:off x="1343379" y="2223911"/>
            <a:ext cx="8342488" cy="2339102"/>
          </a:xfrm>
          <a:prstGeom prst="rect">
            <a:avLst/>
          </a:prstGeom>
          <a:noFill/>
        </p:spPr>
        <p:txBody>
          <a:bodyPr wrap="square" rtlCol="0">
            <a:spAutoFit/>
          </a:bodyPr>
          <a:lstStyle/>
          <a:p>
            <a:r>
              <a:rPr lang="en-GB" sz="3200" dirty="0">
                <a:hlinkClick r:id="rId3"/>
              </a:rPr>
              <a:t>https://leicestershirecollections.org.uk/</a:t>
            </a:r>
            <a:endParaRPr lang="en-GB" sz="3200" dirty="0"/>
          </a:p>
          <a:p>
            <a:endParaRPr lang="en-GB" sz="3200" dirty="0"/>
          </a:p>
          <a:p>
            <a:endParaRPr lang="en-GB" sz="3200" dirty="0"/>
          </a:p>
          <a:p>
            <a:endParaRPr lang="en-GB" sz="3200" dirty="0"/>
          </a:p>
          <a:p>
            <a:endParaRPr lang="en-GB" dirty="0"/>
          </a:p>
        </p:txBody>
      </p:sp>
      <p:pic>
        <p:nvPicPr>
          <p:cNvPr id="4" name="Picture 3" descr="A logo of a camera&#10;&#10;Description automatically generated">
            <a:extLst>
              <a:ext uri="{FF2B5EF4-FFF2-40B4-BE49-F238E27FC236}">
                <a16:creationId xmlns:a16="http://schemas.microsoft.com/office/drawing/2014/main" id="{F1DF1F59-BEB3-F165-9032-0DA0405841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7447" y="3354715"/>
            <a:ext cx="607241" cy="607241"/>
          </a:xfrm>
          <a:prstGeom prst="rect">
            <a:avLst/>
          </a:prstGeom>
        </p:spPr>
      </p:pic>
      <p:sp>
        <p:nvSpPr>
          <p:cNvPr id="5" name="TextBox 4">
            <a:extLst>
              <a:ext uri="{FF2B5EF4-FFF2-40B4-BE49-F238E27FC236}">
                <a16:creationId xmlns:a16="http://schemas.microsoft.com/office/drawing/2014/main" id="{7C9074B8-29C8-6C3C-2162-CD15D96D77F6}"/>
              </a:ext>
            </a:extLst>
          </p:cNvPr>
          <p:cNvSpPr txBox="1"/>
          <p:nvPr/>
        </p:nvSpPr>
        <p:spPr>
          <a:xfrm>
            <a:off x="2309757" y="2854853"/>
            <a:ext cx="6221921" cy="2554545"/>
          </a:xfrm>
          <a:prstGeom prst="rect">
            <a:avLst/>
          </a:prstGeom>
          <a:noFill/>
        </p:spPr>
        <p:txBody>
          <a:bodyPr wrap="square" rtlCol="0">
            <a:spAutoFit/>
          </a:bodyPr>
          <a:lstStyle/>
          <a:p>
            <a:endParaRPr lang="en-GB" sz="3200" dirty="0"/>
          </a:p>
          <a:p>
            <a:r>
              <a:rPr lang="en-GB" sz="3200" dirty="0"/>
              <a:t>@leicestershire_collections</a:t>
            </a:r>
          </a:p>
          <a:p>
            <a:endParaRPr lang="en-GB" sz="3200" dirty="0"/>
          </a:p>
          <a:p>
            <a:endParaRPr lang="en-GB" sz="3200" dirty="0"/>
          </a:p>
          <a:p>
            <a:endParaRPr lang="en-GB" sz="3200" dirty="0"/>
          </a:p>
        </p:txBody>
      </p:sp>
      <p:sp>
        <p:nvSpPr>
          <p:cNvPr id="3" name="TextBox 2">
            <a:extLst>
              <a:ext uri="{FF2B5EF4-FFF2-40B4-BE49-F238E27FC236}">
                <a16:creationId xmlns:a16="http://schemas.microsoft.com/office/drawing/2014/main" id="{6A0CEDBC-04DC-BA81-D36E-F0AC441D3495}"/>
              </a:ext>
            </a:extLst>
          </p:cNvPr>
          <p:cNvSpPr txBox="1"/>
          <p:nvPr/>
        </p:nvSpPr>
        <p:spPr>
          <a:xfrm>
            <a:off x="1343379" y="4563013"/>
            <a:ext cx="6547757" cy="1569660"/>
          </a:xfrm>
          <a:prstGeom prst="rect">
            <a:avLst/>
          </a:prstGeom>
          <a:noFill/>
        </p:spPr>
        <p:txBody>
          <a:bodyPr wrap="square" rtlCol="0">
            <a:spAutoFit/>
          </a:bodyPr>
          <a:lstStyle/>
          <a:p>
            <a:r>
              <a:rPr lang="en-GB" sz="3200" dirty="0">
                <a:hlinkClick r:id="rId5"/>
              </a:rPr>
              <a:t>Heritage &amp; Museums | Culture Leicestershire - Heritage, Libraries, Collections and Learning</a:t>
            </a:r>
            <a:endParaRPr lang="en-GB" sz="3200" dirty="0"/>
          </a:p>
        </p:txBody>
      </p:sp>
    </p:spTree>
    <p:extLst>
      <p:ext uri="{BB962C8B-B14F-4D97-AF65-F5344CB8AC3E}">
        <p14:creationId xmlns:p14="http://schemas.microsoft.com/office/powerpoint/2010/main" val="4126059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5420-14C3-4FBF-C46B-E5631BCD78D7}"/>
              </a:ext>
            </a:extLst>
          </p:cNvPr>
          <p:cNvSpPr>
            <a:spLocks noGrp="1"/>
          </p:cNvSpPr>
          <p:nvPr>
            <p:ph type="ctrTitle"/>
          </p:nvPr>
        </p:nvSpPr>
        <p:spPr>
          <a:xfrm>
            <a:off x="1421651" y="965416"/>
            <a:ext cx="9144000" cy="968894"/>
          </a:xfrm>
        </p:spPr>
        <p:txBody>
          <a:bodyPr/>
          <a:lstStyle/>
          <a:p>
            <a:r>
              <a:rPr lang="en-GB" dirty="0"/>
              <a:t>Break</a:t>
            </a:r>
          </a:p>
        </p:txBody>
      </p:sp>
      <p:sp>
        <p:nvSpPr>
          <p:cNvPr id="3" name="Subtitle 2">
            <a:extLst>
              <a:ext uri="{FF2B5EF4-FFF2-40B4-BE49-F238E27FC236}">
                <a16:creationId xmlns:a16="http://schemas.microsoft.com/office/drawing/2014/main" id="{1B6F0DD8-A219-5735-C551-56FD60D2C605}"/>
              </a:ext>
            </a:extLst>
          </p:cNvPr>
          <p:cNvSpPr>
            <a:spLocks noGrp="1"/>
          </p:cNvSpPr>
          <p:nvPr>
            <p:ph type="subTitle" idx="1"/>
          </p:nvPr>
        </p:nvSpPr>
        <p:spPr>
          <a:xfrm>
            <a:off x="1524000" y="2084647"/>
            <a:ext cx="9144000" cy="1655762"/>
          </a:xfrm>
        </p:spPr>
        <p:txBody>
          <a:bodyPr/>
          <a:lstStyle/>
          <a:p>
            <a:r>
              <a:rPr lang="en-GB" dirty="0"/>
              <a:t>Please be back in 10 minutes</a:t>
            </a:r>
          </a:p>
        </p:txBody>
      </p:sp>
      <p:pic>
        <p:nvPicPr>
          <p:cNvPr id="5" name="Picture 4">
            <a:extLst>
              <a:ext uri="{FF2B5EF4-FFF2-40B4-BE49-F238E27FC236}">
                <a16:creationId xmlns:a16="http://schemas.microsoft.com/office/drawing/2014/main" id="{E2F5D119-001B-3DCD-B1FA-A49FB6B5C7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6474" y="2772118"/>
            <a:ext cx="4614353" cy="3369951"/>
          </a:xfrm>
          <a:prstGeom prst="rect">
            <a:avLst/>
          </a:prstGeom>
        </p:spPr>
      </p:pic>
    </p:spTree>
    <p:extLst>
      <p:ext uri="{BB962C8B-B14F-4D97-AF65-F5344CB8AC3E}">
        <p14:creationId xmlns:p14="http://schemas.microsoft.com/office/powerpoint/2010/main" val="4173593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9067-498F-EF2C-4B5C-E4D96E8EC473}"/>
              </a:ext>
            </a:extLst>
          </p:cNvPr>
          <p:cNvSpPr>
            <a:spLocks noGrp="1"/>
          </p:cNvSpPr>
          <p:nvPr>
            <p:ph type="title"/>
          </p:nvPr>
        </p:nvSpPr>
        <p:spPr/>
        <p:txBody>
          <a:bodyPr/>
          <a:lstStyle/>
          <a:p>
            <a:pPr algn="ctr"/>
            <a:r>
              <a:rPr lang="en-GB" b="1" dirty="0"/>
              <a:t>Case Studies</a:t>
            </a:r>
          </a:p>
        </p:txBody>
      </p:sp>
      <p:sp>
        <p:nvSpPr>
          <p:cNvPr id="3" name="TextBox 2">
            <a:extLst>
              <a:ext uri="{FF2B5EF4-FFF2-40B4-BE49-F238E27FC236}">
                <a16:creationId xmlns:a16="http://schemas.microsoft.com/office/drawing/2014/main" id="{BC8D9405-A8BA-D7E9-3AF1-0D3B94293063}"/>
              </a:ext>
            </a:extLst>
          </p:cNvPr>
          <p:cNvSpPr txBox="1"/>
          <p:nvPr/>
        </p:nvSpPr>
        <p:spPr>
          <a:xfrm>
            <a:off x="2004950" y="2054431"/>
            <a:ext cx="8182099"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a:t>People and Collecting: The Millennium Collection</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Engaging with Collections and Museum Spaces: Stitching Traditions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Connecting People through Objects and Stories: Villiers Revealed</a:t>
            </a:r>
          </a:p>
        </p:txBody>
      </p:sp>
    </p:spTree>
    <p:extLst>
      <p:ext uri="{BB962C8B-B14F-4D97-AF65-F5344CB8AC3E}">
        <p14:creationId xmlns:p14="http://schemas.microsoft.com/office/powerpoint/2010/main" val="888529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1623-87FD-45E9-2512-9408B4EF1619}"/>
              </a:ext>
            </a:extLst>
          </p:cNvPr>
          <p:cNvSpPr>
            <a:spLocks noGrp="1"/>
          </p:cNvSpPr>
          <p:nvPr>
            <p:ph type="title"/>
          </p:nvPr>
        </p:nvSpPr>
        <p:spPr/>
        <p:txBody>
          <a:bodyPr/>
          <a:lstStyle/>
          <a:p>
            <a:pPr algn="ctr"/>
            <a:r>
              <a:rPr lang="en-GB" b="1" dirty="0"/>
              <a:t>The Millennium Collection</a:t>
            </a:r>
            <a:br>
              <a:rPr lang="en-GB" b="1" dirty="0"/>
            </a:br>
            <a:endParaRPr lang="en-GB" dirty="0"/>
          </a:p>
        </p:txBody>
      </p:sp>
      <p:sp>
        <p:nvSpPr>
          <p:cNvPr id="3" name="Content Placeholder 2">
            <a:extLst>
              <a:ext uri="{FF2B5EF4-FFF2-40B4-BE49-F238E27FC236}">
                <a16:creationId xmlns:a16="http://schemas.microsoft.com/office/drawing/2014/main" id="{2D3708AD-46EB-86E5-8490-052099444BC6}"/>
              </a:ext>
            </a:extLst>
          </p:cNvPr>
          <p:cNvSpPr>
            <a:spLocks noGrp="1"/>
          </p:cNvSpPr>
          <p:nvPr>
            <p:ph idx="1"/>
          </p:nvPr>
        </p:nvSpPr>
        <p:spPr>
          <a:xfrm>
            <a:off x="538655" y="1139824"/>
            <a:ext cx="9622221" cy="5284623"/>
          </a:xfrm>
        </p:spPr>
        <p:txBody>
          <a:bodyPr/>
          <a:lstStyle/>
          <a:p>
            <a:pPr algn="ctr"/>
            <a:endParaRPr lang="en-GB" b="1" dirty="0"/>
          </a:p>
          <a:p>
            <a:pPr marL="342900" indent="-342900"/>
            <a:r>
              <a:rPr lang="en-GB" b="1" dirty="0">
                <a:latin typeface="+mj-lt"/>
              </a:rPr>
              <a:t>The last major collecting project that the Museum Service did</a:t>
            </a:r>
          </a:p>
          <a:p>
            <a:pPr marL="342900" indent="-342900"/>
            <a:r>
              <a:rPr lang="en-GB" b="1" dirty="0">
                <a:latin typeface="+mj-lt"/>
              </a:rPr>
              <a:t>Funded by a Grant from the Millennium Commission and the National Lottery</a:t>
            </a:r>
            <a:endParaRPr lang="en-GB" sz="3200" dirty="0">
              <a:latin typeface="+mj-lt"/>
            </a:endParaRPr>
          </a:p>
          <a:p>
            <a:pPr marL="342900" indent="-342900"/>
            <a:r>
              <a:rPr lang="en-GB" b="1" dirty="0">
                <a:latin typeface="+mj-lt"/>
              </a:rPr>
              <a:t>Involved families, community groups, local businesses, faith groups, charities, schools, clubs and societies and organisations like the NHS</a:t>
            </a:r>
          </a:p>
          <a:p>
            <a:pPr marL="342900" indent="-342900"/>
            <a:r>
              <a:rPr lang="en-GB" b="1" dirty="0">
                <a:latin typeface="+mj-lt"/>
              </a:rPr>
              <a:t>Choose and donate an object which they felt was important to them</a:t>
            </a:r>
          </a:p>
          <a:p>
            <a:pPr marL="342900" indent="-342900"/>
            <a:r>
              <a:rPr lang="en-GB" b="1" dirty="0">
                <a:latin typeface="+mj-lt"/>
              </a:rPr>
              <a:t>Twenty-Five Years On - (a generation!) - we are revisiting the Millennium Collection in an exhibition at Melton Carnegie Museum.</a:t>
            </a:r>
          </a:p>
          <a:p>
            <a:endParaRPr lang="en-GB" dirty="0"/>
          </a:p>
        </p:txBody>
      </p:sp>
    </p:spTree>
    <p:extLst>
      <p:ext uri="{BB962C8B-B14F-4D97-AF65-F5344CB8AC3E}">
        <p14:creationId xmlns:p14="http://schemas.microsoft.com/office/powerpoint/2010/main" val="408144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CAD56-AECA-19DE-C13D-8E92524DDD36}"/>
              </a:ext>
            </a:extLst>
          </p:cNvPr>
          <p:cNvSpPr>
            <a:spLocks noGrp="1"/>
          </p:cNvSpPr>
          <p:nvPr>
            <p:ph type="title"/>
          </p:nvPr>
        </p:nvSpPr>
        <p:spPr/>
        <p:txBody>
          <a:bodyPr/>
          <a:lstStyle/>
          <a:p>
            <a:pPr algn="ctr"/>
            <a:r>
              <a:rPr lang="en-GB" sz="3600" b="1" dirty="0"/>
              <a:t>What are we going to be doing today</a:t>
            </a:r>
            <a:r>
              <a:rPr lang="en-GB" b="1" dirty="0"/>
              <a:t>?</a:t>
            </a:r>
            <a:r>
              <a:rPr lang="en-GB" dirty="0"/>
              <a:t>	</a:t>
            </a:r>
          </a:p>
        </p:txBody>
      </p:sp>
      <p:sp>
        <p:nvSpPr>
          <p:cNvPr id="3" name="Content Placeholder 2">
            <a:extLst>
              <a:ext uri="{FF2B5EF4-FFF2-40B4-BE49-F238E27FC236}">
                <a16:creationId xmlns:a16="http://schemas.microsoft.com/office/drawing/2014/main" id="{098FED90-B38F-F256-4D91-09E76F2201A8}"/>
              </a:ext>
            </a:extLst>
          </p:cNvPr>
          <p:cNvSpPr>
            <a:spLocks noGrp="1"/>
          </p:cNvSpPr>
          <p:nvPr>
            <p:ph idx="1"/>
          </p:nvPr>
        </p:nvSpPr>
        <p:spPr>
          <a:xfrm>
            <a:off x="719959" y="1087793"/>
            <a:ext cx="10515600" cy="5549490"/>
          </a:xfrm>
        </p:spPr>
        <p:txBody>
          <a:bodyPr/>
          <a:lstStyle/>
          <a:p>
            <a:pPr marL="0" indent="0">
              <a:buNone/>
            </a:pPr>
            <a:r>
              <a:rPr lang="en-GB" dirty="0"/>
              <a:t>09.30	Welcome and Introductions</a:t>
            </a:r>
          </a:p>
          <a:p>
            <a:pPr marL="0" indent="0">
              <a:buNone/>
            </a:pPr>
            <a:r>
              <a:rPr lang="en-GB" dirty="0"/>
              <a:t>10.00	What </a:t>
            </a:r>
            <a:r>
              <a:rPr lang="en-GB" dirty="0">
                <a:latin typeface="+mj-lt"/>
              </a:rPr>
              <a:t>are</a:t>
            </a:r>
            <a:r>
              <a:rPr lang="en-GB" dirty="0"/>
              <a:t> we going to do today?</a:t>
            </a:r>
          </a:p>
          <a:p>
            <a:pPr marL="0" indent="0">
              <a:buNone/>
            </a:pPr>
            <a:r>
              <a:rPr lang="en-GB" dirty="0"/>
              <a:t>10.05	A sense of Place – People and Stories</a:t>
            </a:r>
          </a:p>
          <a:p>
            <a:pPr marL="0" indent="0">
              <a:buNone/>
            </a:pPr>
            <a:r>
              <a:rPr lang="en-GB" dirty="0"/>
              <a:t>10.30	BREAK</a:t>
            </a:r>
          </a:p>
          <a:p>
            <a:pPr marL="0" indent="0">
              <a:buNone/>
            </a:pPr>
            <a:r>
              <a:rPr lang="en-GB" dirty="0"/>
              <a:t>10.40	Case Studies</a:t>
            </a:r>
          </a:p>
          <a:p>
            <a:pPr marL="0" indent="0">
              <a:buNone/>
            </a:pPr>
            <a:r>
              <a:rPr lang="en-GB" dirty="0"/>
              <a:t>11.25	BREAK</a:t>
            </a:r>
          </a:p>
          <a:p>
            <a:pPr marL="0" indent="0">
              <a:buNone/>
            </a:pPr>
            <a:r>
              <a:rPr lang="en-GB" dirty="0"/>
              <a:t>11.35	Workshop Introduction</a:t>
            </a:r>
          </a:p>
          <a:p>
            <a:pPr marL="0" indent="0">
              <a:buNone/>
            </a:pPr>
            <a:r>
              <a:rPr lang="en-GB" dirty="0"/>
              <a:t>11.40	Workshop</a:t>
            </a:r>
          </a:p>
          <a:p>
            <a:pPr marL="0" indent="0">
              <a:buNone/>
            </a:pPr>
            <a:r>
              <a:rPr lang="en-GB" dirty="0"/>
              <a:t>12.00	Feedback</a:t>
            </a:r>
          </a:p>
          <a:p>
            <a:pPr marL="0" indent="0">
              <a:buNone/>
            </a:pPr>
            <a:r>
              <a:rPr lang="en-GB" dirty="0"/>
              <a:t>12.20	Closing Remarks and Takeaways</a:t>
            </a:r>
          </a:p>
          <a:p>
            <a:pPr marL="0" indent="0">
              <a:buNone/>
            </a:pPr>
            <a:endParaRPr lang="en-GB" dirty="0"/>
          </a:p>
        </p:txBody>
      </p:sp>
    </p:spTree>
    <p:extLst>
      <p:ext uri="{BB962C8B-B14F-4D97-AF65-F5344CB8AC3E}">
        <p14:creationId xmlns:p14="http://schemas.microsoft.com/office/powerpoint/2010/main" val="2479732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2E852-BA85-D0C8-E660-4096926C9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BC0034-C4DC-3C17-7DF6-4A205A33116B}"/>
              </a:ext>
            </a:extLst>
          </p:cNvPr>
          <p:cNvSpPr>
            <a:spLocks noGrp="1"/>
          </p:cNvSpPr>
          <p:nvPr>
            <p:ph type="title"/>
          </p:nvPr>
        </p:nvSpPr>
        <p:spPr/>
        <p:txBody>
          <a:bodyPr/>
          <a:lstStyle/>
          <a:p>
            <a:pPr algn="ctr"/>
            <a:r>
              <a:rPr lang="en-GB" b="1" dirty="0"/>
              <a:t>The Millennium Collection</a:t>
            </a:r>
            <a:br>
              <a:rPr lang="en-GB" b="1" dirty="0"/>
            </a:br>
            <a:endParaRPr lang="en-GB" dirty="0"/>
          </a:p>
        </p:txBody>
      </p:sp>
      <p:pic>
        <p:nvPicPr>
          <p:cNvPr id="7" name="Picture 6">
            <a:extLst>
              <a:ext uri="{FF2B5EF4-FFF2-40B4-BE49-F238E27FC236}">
                <a16:creationId xmlns:a16="http://schemas.microsoft.com/office/drawing/2014/main" id="{750986C1-23AF-4E7B-36C3-AA7CCDD328B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814036" y="1327238"/>
            <a:ext cx="3194443" cy="2764544"/>
          </a:xfrm>
          <a:prstGeom prst="rect">
            <a:avLst/>
          </a:prstGeom>
        </p:spPr>
      </p:pic>
      <p:pic>
        <p:nvPicPr>
          <p:cNvPr id="8" name="Picture 7">
            <a:extLst>
              <a:ext uri="{FF2B5EF4-FFF2-40B4-BE49-F238E27FC236}">
                <a16:creationId xmlns:a16="http://schemas.microsoft.com/office/drawing/2014/main" id="{78C4C5F1-8C85-068B-FE4A-563BEAD88CA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768821" y="1329814"/>
            <a:ext cx="2902771" cy="2764543"/>
          </a:xfrm>
          <a:prstGeom prst="rect">
            <a:avLst/>
          </a:prstGeom>
        </p:spPr>
      </p:pic>
      <p:pic>
        <p:nvPicPr>
          <p:cNvPr id="11" name="Picture 10">
            <a:extLst>
              <a:ext uri="{FF2B5EF4-FFF2-40B4-BE49-F238E27FC236}">
                <a16:creationId xmlns:a16="http://schemas.microsoft.com/office/drawing/2014/main" id="{0C14FA53-8E19-A374-78F9-039D45D81CA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44099" y="1327238"/>
            <a:ext cx="2279531" cy="2764544"/>
          </a:xfrm>
          <a:prstGeom prst="rect">
            <a:avLst/>
          </a:prstGeom>
        </p:spPr>
      </p:pic>
      <p:pic>
        <p:nvPicPr>
          <p:cNvPr id="18" name="Picture 17">
            <a:extLst>
              <a:ext uri="{FF2B5EF4-FFF2-40B4-BE49-F238E27FC236}">
                <a16:creationId xmlns:a16="http://schemas.microsoft.com/office/drawing/2014/main" id="{9D05225A-1459-1499-5462-90CD86321D1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94262" y="1327238"/>
            <a:ext cx="2201982" cy="2764543"/>
          </a:xfrm>
          <a:prstGeom prst="rect">
            <a:avLst/>
          </a:prstGeom>
        </p:spPr>
      </p:pic>
      <p:sp>
        <p:nvSpPr>
          <p:cNvPr id="19" name="TextBox 18">
            <a:extLst>
              <a:ext uri="{FF2B5EF4-FFF2-40B4-BE49-F238E27FC236}">
                <a16:creationId xmlns:a16="http://schemas.microsoft.com/office/drawing/2014/main" id="{827BA390-B4AD-4CB5-EB6B-4FD6D2921715}"/>
              </a:ext>
            </a:extLst>
          </p:cNvPr>
          <p:cNvSpPr txBox="1"/>
          <p:nvPr/>
        </p:nvSpPr>
        <p:spPr>
          <a:xfrm>
            <a:off x="2391658" y="4730728"/>
            <a:ext cx="9104586" cy="646331"/>
          </a:xfrm>
          <a:prstGeom prst="rect">
            <a:avLst/>
          </a:prstGeom>
          <a:noFill/>
        </p:spPr>
        <p:txBody>
          <a:bodyPr wrap="square" rtlCol="0">
            <a:spAutoFit/>
          </a:bodyPr>
          <a:lstStyle/>
          <a:p>
            <a:r>
              <a:rPr lang="en-GB" sz="3600" dirty="0"/>
              <a:t>The ordinary becomes extraordinary</a:t>
            </a:r>
          </a:p>
        </p:txBody>
      </p:sp>
    </p:spTree>
    <p:extLst>
      <p:ext uri="{BB962C8B-B14F-4D97-AF65-F5344CB8AC3E}">
        <p14:creationId xmlns:p14="http://schemas.microsoft.com/office/powerpoint/2010/main" val="85201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AC14-945D-09A1-578E-B9FADCA32280}"/>
              </a:ext>
            </a:extLst>
          </p:cNvPr>
          <p:cNvSpPr>
            <a:spLocks noGrp="1"/>
          </p:cNvSpPr>
          <p:nvPr>
            <p:ph type="title"/>
          </p:nvPr>
        </p:nvSpPr>
        <p:spPr/>
        <p:txBody>
          <a:bodyPr/>
          <a:lstStyle/>
          <a:p>
            <a:pPr algn="ctr"/>
            <a:r>
              <a:rPr lang="en-GB" dirty="0"/>
              <a:t>Next steps – Young People and Collecting</a:t>
            </a:r>
          </a:p>
        </p:txBody>
      </p:sp>
      <p:pic>
        <p:nvPicPr>
          <p:cNvPr id="5" name="Content Placeholder 4" descr="A group of toys and a mannequin&#10;&#10;AI-generated content may be incorrect.">
            <a:extLst>
              <a:ext uri="{FF2B5EF4-FFF2-40B4-BE49-F238E27FC236}">
                <a16:creationId xmlns:a16="http://schemas.microsoft.com/office/drawing/2014/main" id="{47EA90B9-2C15-E492-65F0-EAA6DD56E54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65685" y="1236218"/>
            <a:ext cx="7619410" cy="5046622"/>
          </a:xfrm>
        </p:spPr>
      </p:pic>
    </p:spTree>
    <p:extLst>
      <p:ext uri="{BB962C8B-B14F-4D97-AF65-F5344CB8AC3E}">
        <p14:creationId xmlns:p14="http://schemas.microsoft.com/office/powerpoint/2010/main" val="2993534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99BC-A128-1269-4ED7-75EA0E06A405}"/>
              </a:ext>
            </a:extLst>
          </p:cNvPr>
          <p:cNvSpPr>
            <a:spLocks noGrp="1"/>
          </p:cNvSpPr>
          <p:nvPr>
            <p:ph type="title"/>
          </p:nvPr>
        </p:nvSpPr>
        <p:spPr/>
        <p:txBody>
          <a:bodyPr/>
          <a:lstStyle/>
          <a:p>
            <a:pPr algn="ctr"/>
            <a:r>
              <a:rPr lang="en-GB" dirty="0"/>
              <a:t>Stitching Traditions</a:t>
            </a:r>
          </a:p>
        </p:txBody>
      </p:sp>
      <p:pic>
        <p:nvPicPr>
          <p:cNvPr id="5" name="Content Placeholder 4" descr="A group of women looking at a dress&#10;&#10;AI-generated content may be incorrect.">
            <a:extLst>
              <a:ext uri="{FF2B5EF4-FFF2-40B4-BE49-F238E27FC236}">
                <a16:creationId xmlns:a16="http://schemas.microsoft.com/office/drawing/2014/main" id="{61FBCECB-FFA0-15ED-A08F-F2308AEE1EF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3241" y="1511168"/>
            <a:ext cx="3601711" cy="2402313"/>
          </a:xfrm>
        </p:spPr>
      </p:pic>
      <p:pic>
        <p:nvPicPr>
          <p:cNvPr id="7" name="Picture 6" descr="A group of people posing for a photo&#10;&#10;AI-generated content may be incorrect.">
            <a:extLst>
              <a:ext uri="{FF2B5EF4-FFF2-40B4-BE49-F238E27FC236}">
                <a16:creationId xmlns:a16="http://schemas.microsoft.com/office/drawing/2014/main" id="{1DF39E14-357A-CD86-1743-3FD06FA8DA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2538" y="1511168"/>
            <a:ext cx="3365209" cy="2402312"/>
          </a:xfrm>
          <a:prstGeom prst="rect">
            <a:avLst/>
          </a:prstGeom>
        </p:spPr>
      </p:pic>
      <p:pic>
        <p:nvPicPr>
          <p:cNvPr id="8" name="Picture 7" descr="A person using a sewing machine&#10;&#10;AI-generated content may be incorrect.">
            <a:extLst>
              <a:ext uri="{FF2B5EF4-FFF2-40B4-BE49-F238E27FC236}">
                <a16:creationId xmlns:a16="http://schemas.microsoft.com/office/drawing/2014/main" id="{5D0E72C5-1303-AF71-4284-211688A7E0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9455" y="1470012"/>
            <a:ext cx="4416667" cy="2484623"/>
          </a:xfrm>
          <a:prstGeom prst="rect">
            <a:avLst/>
          </a:prstGeom>
        </p:spPr>
      </p:pic>
    </p:spTree>
    <p:extLst>
      <p:ext uri="{BB962C8B-B14F-4D97-AF65-F5344CB8AC3E}">
        <p14:creationId xmlns:p14="http://schemas.microsoft.com/office/powerpoint/2010/main" val="1068775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3609-D1A5-3109-918F-307FA75691B5}"/>
              </a:ext>
            </a:extLst>
          </p:cNvPr>
          <p:cNvSpPr>
            <a:spLocks noGrp="1"/>
          </p:cNvSpPr>
          <p:nvPr>
            <p:ph type="title"/>
          </p:nvPr>
        </p:nvSpPr>
        <p:spPr/>
        <p:txBody>
          <a:bodyPr/>
          <a:lstStyle/>
          <a:p>
            <a:r>
              <a:rPr lang="en-GB" dirty="0"/>
              <a:t>Stitching Traditions</a:t>
            </a:r>
          </a:p>
        </p:txBody>
      </p:sp>
      <p:sp>
        <p:nvSpPr>
          <p:cNvPr id="3" name="Content Placeholder 2">
            <a:extLst>
              <a:ext uri="{FF2B5EF4-FFF2-40B4-BE49-F238E27FC236}">
                <a16:creationId xmlns:a16="http://schemas.microsoft.com/office/drawing/2014/main" id="{2BE477DE-AF5B-CDE5-BB11-C4F56FA3025E}"/>
              </a:ext>
            </a:extLst>
          </p:cNvPr>
          <p:cNvSpPr>
            <a:spLocks noGrp="1"/>
          </p:cNvSpPr>
          <p:nvPr>
            <p:ph idx="1"/>
          </p:nvPr>
        </p:nvSpPr>
        <p:spPr>
          <a:xfrm>
            <a:off x="838200" y="1825625"/>
            <a:ext cx="4936958" cy="4351338"/>
          </a:xfrm>
        </p:spPr>
        <p:txBody>
          <a:bodyPr/>
          <a:lstStyle/>
          <a:p>
            <a:pPr marL="285750" indent="-285750"/>
            <a:r>
              <a:rPr lang="en-GB" dirty="0">
                <a:latin typeface="Calibri" panose="020F0502020204030204" pitchFamily="34" charset="0"/>
                <a:ea typeface="Aptos" panose="020B0004020202020204" pitchFamily="34" charset="0"/>
              </a:rPr>
              <a:t>A partnership project</a:t>
            </a:r>
          </a:p>
          <a:p>
            <a:pPr marL="285750" indent="-285750"/>
            <a:r>
              <a:rPr lang="en-GB" dirty="0">
                <a:latin typeface="Calibri" panose="020F0502020204030204" pitchFamily="34" charset="0"/>
                <a:ea typeface="Aptos" panose="020B0004020202020204" pitchFamily="34" charset="0"/>
              </a:rPr>
              <a:t>Migrant Memory and the Postcolonial Imagination, Loughborough University</a:t>
            </a:r>
          </a:p>
          <a:p>
            <a:pPr marL="285750" indent="-285750"/>
            <a:r>
              <a:rPr lang="en-GB" dirty="0">
                <a:latin typeface="Calibri" panose="020F0502020204030204" pitchFamily="34" charset="0"/>
                <a:ea typeface="Aptos" panose="020B0004020202020204" pitchFamily="34" charset="0"/>
              </a:rPr>
              <a:t>Linked with the Anand Mangal Ladies Group</a:t>
            </a:r>
          </a:p>
          <a:p>
            <a:pPr marL="285750" indent="-285750"/>
            <a:r>
              <a:rPr lang="en-GB" dirty="0">
                <a:latin typeface="Calibri" panose="020F0502020204030204" pitchFamily="34" charset="0"/>
                <a:ea typeface="Aptos" panose="020B0004020202020204" pitchFamily="34" charset="0"/>
              </a:rPr>
              <a:t>Where would it take us?</a:t>
            </a:r>
          </a:p>
          <a:p>
            <a:endParaRPr lang="en-GB" dirty="0"/>
          </a:p>
        </p:txBody>
      </p:sp>
      <p:pic>
        <p:nvPicPr>
          <p:cNvPr id="5" name="Picture 4" descr="A person looking at a piece of fabric&#10;&#10;AI-generated content may be incorrect.">
            <a:extLst>
              <a:ext uri="{FF2B5EF4-FFF2-40B4-BE49-F238E27FC236}">
                <a16:creationId xmlns:a16="http://schemas.microsoft.com/office/drawing/2014/main" id="{F0FF23D4-0FA7-D61E-8834-C833EBA49B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399754"/>
            <a:ext cx="3263504" cy="4351339"/>
          </a:xfrm>
          <a:prstGeom prst="rect">
            <a:avLst/>
          </a:prstGeom>
        </p:spPr>
      </p:pic>
    </p:spTree>
    <p:extLst>
      <p:ext uri="{BB962C8B-B14F-4D97-AF65-F5344CB8AC3E}">
        <p14:creationId xmlns:p14="http://schemas.microsoft.com/office/powerpoint/2010/main" val="2477694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55E7-3312-D731-25C5-2E56E27C0910}"/>
              </a:ext>
            </a:extLst>
          </p:cNvPr>
          <p:cNvSpPr>
            <a:spLocks noGrp="1"/>
          </p:cNvSpPr>
          <p:nvPr>
            <p:ph type="title"/>
          </p:nvPr>
        </p:nvSpPr>
        <p:spPr/>
        <p:txBody>
          <a:bodyPr/>
          <a:lstStyle/>
          <a:p>
            <a:r>
              <a:rPr lang="en-GB" dirty="0"/>
              <a:t>Stitching Traditions</a:t>
            </a:r>
          </a:p>
        </p:txBody>
      </p:sp>
      <p:sp>
        <p:nvSpPr>
          <p:cNvPr id="3" name="Content Placeholder 2">
            <a:extLst>
              <a:ext uri="{FF2B5EF4-FFF2-40B4-BE49-F238E27FC236}">
                <a16:creationId xmlns:a16="http://schemas.microsoft.com/office/drawing/2014/main" id="{27B180A0-C831-BB36-58E5-AF9A6AEEB84A}"/>
              </a:ext>
            </a:extLst>
          </p:cNvPr>
          <p:cNvSpPr>
            <a:spLocks noGrp="1"/>
          </p:cNvSpPr>
          <p:nvPr>
            <p:ph idx="1"/>
          </p:nvPr>
        </p:nvSpPr>
        <p:spPr>
          <a:xfrm>
            <a:off x="838200" y="1825625"/>
            <a:ext cx="5986112" cy="4351338"/>
          </a:xfrm>
        </p:spPr>
        <p:txBody>
          <a:bodyPr/>
          <a:lstStyle/>
          <a:p>
            <a:pPr marL="285750" indent="-285750"/>
            <a:r>
              <a:rPr lang="en-GB" dirty="0">
                <a:latin typeface="Calibri" panose="020F0502020204030204" pitchFamily="34" charset="0"/>
                <a:ea typeface="Aptos" panose="020B0004020202020204" pitchFamily="34" charset="0"/>
              </a:rPr>
              <a:t>Co-production/co-curation approach</a:t>
            </a:r>
          </a:p>
          <a:p>
            <a:pPr marL="285750" indent="-285750"/>
            <a:r>
              <a:rPr lang="en-GB" dirty="0">
                <a:latin typeface="Calibri" panose="020F0502020204030204" pitchFamily="34" charset="0"/>
                <a:ea typeface="Aptos" panose="020B0004020202020204" pitchFamily="34" charset="0"/>
              </a:rPr>
              <a:t>Visit to Collections Resources Centre</a:t>
            </a:r>
          </a:p>
          <a:p>
            <a:pPr marL="285750" indent="-285750"/>
            <a:r>
              <a:rPr lang="en-GB" dirty="0">
                <a:latin typeface="Calibri" panose="020F0502020204030204" pitchFamily="34" charset="0"/>
                <a:ea typeface="Aptos" panose="020B0004020202020204" pitchFamily="34" charset="0"/>
              </a:rPr>
              <a:t>Workshop on how to use objects to tell your story</a:t>
            </a:r>
          </a:p>
          <a:p>
            <a:pPr marL="285750" indent="-285750"/>
            <a:r>
              <a:rPr lang="en-GB" dirty="0">
                <a:latin typeface="Calibri" panose="020F0502020204030204" pitchFamily="34" charset="0"/>
                <a:ea typeface="Aptos" panose="020B0004020202020204" pitchFamily="34" charset="0"/>
              </a:rPr>
              <a:t>How to display and interpret objects</a:t>
            </a:r>
          </a:p>
          <a:p>
            <a:pPr marL="285750" indent="-285750"/>
            <a:r>
              <a:rPr lang="en-GB" dirty="0">
                <a:latin typeface="Calibri" panose="020F0502020204030204" pitchFamily="34" charset="0"/>
                <a:ea typeface="Aptos" panose="020B0004020202020204" pitchFamily="34" charset="0"/>
              </a:rPr>
              <a:t>Visit to Belgrave Road</a:t>
            </a:r>
          </a:p>
          <a:p>
            <a:pPr marL="0" indent="0">
              <a:buNone/>
            </a:pPr>
            <a:endParaRPr lang="en-GB" dirty="0"/>
          </a:p>
        </p:txBody>
      </p:sp>
      <p:pic>
        <p:nvPicPr>
          <p:cNvPr id="5" name="Picture 4" descr="A group of women in a store&#10;&#10;AI-generated content may be incorrect.">
            <a:extLst>
              <a:ext uri="{FF2B5EF4-FFF2-40B4-BE49-F238E27FC236}">
                <a16:creationId xmlns:a16="http://schemas.microsoft.com/office/drawing/2014/main" id="{92A643E1-0871-5FBA-64A7-58C7DD330B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98138" y="1241024"/>
            <a:ext cx="3681342" cy="2466212"/>
          </a:xfrm>
          <a:prstGeom prst="rect">
            <a:avLst/>
          </a:prstGeom>
        </p:spPr>
      </p:pic>
      <p:pic>
        <p:nvPicPr>
          <p:cNvPr id="7" name="Picture 6">
            <a:extLst>
              <a:ext uri="{FF2B5EF4-FFF2-40B4-BE49-F238E27FC236}">
                <a16:creationId xmlns:a16="http://schemas.microsoft.com/office/drawing/2014/main" id="{94B96E64-460A-5CD8-1E34-156009C7A9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644" y="4243609"/>
            <a:ext cx="3708370" cy="2466211"/>
          </a:xfrm>
          <a:prstGeom prst="rect">
            <a:avLst/>
          </a:prstGeom>
        </p:spPr>
      </p:pic>
    </p:spTree>
    <p:extLst>
      <p:ext uri="{BB962C8B-B14F-4D97-AF65-F5344CB8AC3E}">
        <p14:creationId xmlns:p14="http://schemas.microsoft.com/office/powerpoint/2010/main" val="843093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D6AE-1BC9-ABDB-FB29-D18BBC4FBB47}"/>
              </a:ext>
            </a:extLst>
          </p:cNvPr>
          <p:cNvSpPr>
            <a:spLocks noGrp="1"/>
          </p:cNvSpPr>
          <p:nvPr>
            <p:ph type="title"/>
          </p:nvPr>
        </p:nvSpPr>
        <p:spPr>
          <a:xfrm>
            <a:off x="838200" y="365125"/>
            <a:ext cx="10515600" cy="886159"/>
          </a:xfrm>
        </p:spPr>
        <p:txBody>
          <a:bodyPr/>
          <a:lstStyle/>
          <a:p>
            <a:r>
              <a:rPr lang="en-GB" dirty="0"/>
              <a:t>Stitching Stories</a:t>
            </a:r>
          </a:p>
        </p:txBody>
      </p:sp>
      <p:sp>
        <p:nvSpPr>
          <p:cNvPr id="3" name="Content Placeholder 2">
            <a:extLst>
              <a:ext uri="{FF2B5EF4-FFF2-40B4-BE49-F238E27FC236}">
                <a16:creationId xmlns:a16="http://schemas.microsoft.com/office/drawing/2014/main" id="{BA2310BB-A95B-2F66-F39F-C78856E42D96}"/>
              </a:ext>
            </a:extLst>
          </p:cNvPr>
          <p:cNvSpPr>
            <a:spLocks noGrp="1"/>
          </p:cNvSpPr>
          <p:nvPr>
            <p:ph idx="1"/>
          </p:nvPr>
        </p:nvSpPr>
        <p:spPr>
          <a:xfrm>
            <a:off x="732322" y="1074855"/>
            <a:ext cx="6159365" cy="5110012"/>
          </a:xfrm>
        </p:spPr>
        <p:txBody>
          <a:bodyPr/>
          <a:lstStyle/>
          <a:p>
            <a:pPr marL="285750" indent="-285750"/>
            <a:r>
              <a:rPr lang="en-GB" dirty="0"/>
              <a:t>Textiles and crafting important part of the ladies’ culture</a:t>
            </a:r>
          </a:p>
          <a:p>
            <a:pPr marL="285750" indent="-285750"/>
            <a:r>
              <a:rPr lang="en-GB" dirty="0"/>
              <a:t>Stitching workshop at Fearon Hall with a performance textile artist</a:t>
            </a:r>
          </a:p>
          <a:p>
            <a:pPr marL="285750" indent="-285750"/>
            <a:r>
              <a:rPr lang="en-GB" dirty="0"/>
              <a:t>Using sewing machines brought back memories of work and home life</a:t>
            </a:r>
          </a:p>
          <a:p>
            <a:pPr marL="285750" indent="-285750"/>
            <a:r>
              <a:rPr lang="en-GB" dirty="0"/>
              <a:t>Singing, reminiscence, sharing stories </a:t>
            </a:r>
          </a:p>
          <a:p>
            <a:pPr marL="285750" indent="-285750"/>
            <a:r>
              <a:rPr lang="en-GB" dirty="0"/>
              <a:t>Ladies brought in objects they had made at home, important family textiles (e.g. wedding saris) or made in during their work at factory in Loughborough</a:t>
            </a:r>
          </a:p>
          <a:p>
            <a:endParaRPr lang="en-GB" dirty="0"/>
          </a:p>
        </p:txBody>
      </p:sp>
      <p:pic>
        <p:nvPicPr>
          <p:cNvPr id="6" name="Picture 5" descr="A group of people holding up drawings&#10;&#10;AI-generated content may be incorrect.">
            <a:extLst>
              <a:ext uri="{FF2B5EF4-FFF2-40B4-BE49-F238E27FC236}">
                <a16:creationId xmlns:a16="http://schemas.microsoft.com/office/drawing/2014/main" id="{6420298B-0EFB-7762-92FC-1BCFF52EE5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1941" y="1056537"/>
            <a:ext cx="4731623" cy="2661538"/>
          </a:xfrm>
          <a:prstGeom prst="rect">
            <a:avLst/>
          </a:prstGeom>
        </p:spPr>
      </p:pic>
    </p:spTree>
    <p:extLst>
      <p:ext uri="{BB962C8B-B14F-4D97-AF65-F5344CB8AC3E}">
        <p14:creationId xmlns:p14="http://schemas.microsoft.com/office/powerpoint/2010/main" val="3757627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6D75-B00B-3FAB-64B2-153C3AB47B84}"/>
              </a:ext>
            </a:extLst>
          </p:cNvPr>
          <p:cNvSpPr>
            <a:spLocks noGrp="1"/>
          </p:cNvSpPr>
          <p:nvPr>
            <p:ph type="title"/>
          </p:nvPr>
        </p:nvSpPr>
        <p:spPr/>
        <p:txBody>
          <a:bodyPr/>
          <a:lstStyle/>
          <a:p>
            <a:r>
              <a:rPr lang="en-GB" dirty="0"/>
              <a:t>Creating a display</a:t>
            </a:r>
          </a:p>
        </p:txBody>
      </p:sp>
      <p:sp>
        <p:nvSpPr>
          <p:cNvPr id="3" name="Content Placeholder 2">
            <a:extLst>
              <a:ext uri="{FF2B5EF4-FFF2-40B4-BE49-F238E27FC236}">
                <a16:creationId xmlns:a16="http://schemas.microsoft.com/office/drawing/2014/main" id="{2BFD9B35-793E-C7B8-01E5-359609F88B06}"/>
              </a:ext>
            </a:extLst>
          </p:cNvPr>
          <p:cNvSpPr>
            <a:spLocks noGrp="1"/>
          </p:cNvSpPr>
          <p:nvPr>
            <p:ph idx="1"/>
          </p:nvPr>
        </p:nvSpPr>
        <p:spPr>
          <a:xfrm>
            <a:off x="761198" y="1253331"/>
            <a:ext cx="5514474" cy="5239544"/>
          </a:xfrm>
        </p:spPr>
        <p:txBody>
          <a:bodyPr/>
          <a:lstStyle/>
          <a:p>
            <a:pPr marL="285750" indent="-285750"/>
            <a:r>
              <a:rPr lang="en-GB"/>
              <a:t>Ladies brought in their treasured objects, many of which were hand-crafted</a:t>
            </a:r>
          </a:p>
          <a:p>
            <a:pPr marL="285750" indent="-285750"/>
            <a:r>
              <a:rPr lang="en-GB"/>
              <a:t>Created a display at Charnwood Museum with support from Collections Team</a:t>
            </a:r>
          </a:p>
          <a:p>
            <a:pPr marL="285750" indent="-285750"/>
            <a:r>
              <a:rPr lang="en-GB"/>
              <a:t>Worked with University to collect information about the objects for the labels</a:t>
            </a:r>
          </a:p>
          <a:p>
            <a:pPr marL="285750" indent="-285750"/>
            <a:r>
              <a:rPr lang="en-GB"/>
              <a:t>Some of the items were later donated to the museum collections</a:t>
            </a:r>
            <a:endParaRPr lang="en-GB" dirty="0"/>
          </a:p>
        </p:txBody>
      </p:sp>
      <p:pic>
        <p:nvPicPr>
          <p:cNvPr id="5" name="Picture 4" descr="A group of people looking at a display&#10;&#10;AI-generated content may be incorrect.">
            <a:extLst>
              <a:ext uri="{FF2B5EF4-FFF2-40B4-BE49-F238E27FC236}">
                <a16:creationId xmlns:a16="http://schemas.microsoft.com/office/drawing/2014/main" id="{44E7FACC-11E4-0E75-2A3E-DEA649ED9B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2674" y="313871"/>
            <a:ext cx="5055811" cy="3791858"/>
          </a:xfrm>
          <a:prstGeom prst="rect">
            <a:avLst/>
          </a:prstGeom>
        </p:spPr>
      </p:pic>
    </p:spTree>
    <p:extLst>
      <p:ext uri="{BB962C8B-B14F-4D97-AF65-F5344CB8AC3E}">
        <p14:creationId xmlns:p14="http://schemas.microsoft.com/office/powerpoint/2010/main" val="2029822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723B-2429-B135-E103-BC0777FD71DE}"/>
              </a:ext>
            </a:extLst>
          </p:cNvPr>
          <p:cNvSpPr>
            <a:spLocks noGrp="1"/>
          </p:cNvSpPr>
          <p:nvPr>
            <p:ph type="title"/>
          </p:nvPr>
        </p:nvSpPr>
        <p:spPr/>
        <p:txBody>
          <a:bodyPr/>
          <a:lstStyle/>
          <a:p>
            <a:r>
              <a:rPr lang="en-GB" dirty="0"/>
              <a:t>Continuing the thread</a:t>
            </a:r>
          </a:p>
        </p:txBody>
      </p:sp>
      <p:sp>
        <p:nvSpPr>
          <p:cNvPr id="3" name="Content Placeholder 2">
            <a:extLst>
              <a:ext uri="{FF2B5EF4-FFF2-40B4-BE49-F238E27FC236}">
                <a16:creationId xmlns:a16="http://schemas.microsoft.com/office/drawing/2014/main" id="{463765CC-65AD-C73C-D860-44D89A4DA064}"/>
              </a:ext>
            </a:extLst>
          </p:cNvPr>
          <p:cNvSpPr>
            <a:spLocks noGrp="1"/>
          </p:cNvSpPr>
          <p:nvPr>
            <p:ph idx="1"/>
          </p:nvPr>
        </p:nvSpPr>
        <p:spPr>
          <a:xfrm>
            <a:off x="495300" y="1534092"/>
            <a:ext cx="6406014" cy="5544344"/>
          </a:xfrm>
        </p:spPr>
        <p:txBody>
          <a:bodyPr/>
          <a:lstStyle/>
          <a:p>
            <a:pPr marL="285750" indent="-285750"/>
            <a:r>
              <a:rPr lang="en-GB" sz="2400" dirty="0"/>
              <a:t>Ladies put on a fashion show of saris at Loughborough Mela</a:t>
            </a:r>
          </a:p>
          <a:p>
            <a:pPr marL="285750" indent="-285750"/>
            <a:r>
              <a:rPr lang="en-GB" sz="2400" dirty="0"/>
              <a:t>Created booklet to go with fashion show</a:t>
            </a:r>
          </a:p>
          <a:p>
            <a:pPr marL="285750" indent="-285750"/>
            <a:r>
              <a:rPr lang="en-GB" sz="2400" dirty="0"/>
              <a:t>Worked with Creative Learning Services to develop and deliver a schools’ learning programme</a:t>
            </a:r>
          </a:p>
          <a:p>
            <a:pPr marL="285750" indent="-285750"/>
            <a:r>
              <a:rPr lang="en-GB" sz="2400" dirty="0"/>
              <a:t>Went on Bargain Hunt!</a:t>
            </a:r>
          </a:p>
          <a:p>
            <a:pPr marL="285750" indent="-285750"/>
            <a:r>
              <a:rPr lang="en-GB" sz="2400" dirty="0"/>
              <a:t>Worked with us on Uganda 50 and My Jewellery, My Story exhibitions</a:t>
            </a:r>
          </a:p>
          <a:p>
            <a:pPr marL="285750" indent="-285750"/>
            <a:r>
              <a:rPr lang="en-GB" sz="2400" dirty="0"/>
              <a:t>Performed at Culture Leicestershire events</a:t>
            </a:r>
          </a:p>
          <a:p>
            <a:pPr marL="285750" indent="-285750"/>
            <a:r>
              <a:rPr lang="en-GB" sz="2400" dirty="0"/>
              <a:t>Part of our Community Connectors group</a:t>
            </a:r>
          </a:p>
          <a:p>
            <a:endParaRPr lang="en-GB" dirty="0"/>
          </a:p>
        </p:txBody>
      </p:sp>
      <p:pic>
        <p:nvPicPr>
          <p:cNvPr id="5" name="Picture 4" descr="A group of women in saris holding sticks&#10;&#10;AI-generated content may be incorrect.">
            <a:extLst>
              <a:ext uri="{FF2B5EF4-FFF2-40B4-BE49-F238E27FC236}">
                <a16:creationId xmlns:a16="http://schemas.microsoft.com/office/drawing/2014/main" id="{8791CEFC-159C-EF08-331B-257C36A497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29086" y="250508"/>
            <a:ext cx="4160629" cy="2779170"/>
          </a:xfrm>
          <a:prstGeom prst="rect">
            <a:avLst/>
          </a:prstGeom>
        </p:spPr>
      </p:pic>
      <p:pic>
        <p:nvPicPr>
          <p:cNvPr id="6" name="Picture 5" descr="A group of people posing for a photo&#10;&#10;AI-generated content may be incorrect.">
            <a:extLst>
              <a:ext uri="{FF2B5EF4-FFF2-40B4-BE49-F238E27FC236}">
                <a16:creationId xmlns:a16="http://schemas.microsoft.com/office/drawing/2014/main" id="{59612D01-3E5A-4103-1D3C-8390BC9074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2672" y="3205630"/>
            <a:ext cx="3708144" cy="2118278"/>
          </a:xfrm>
          <a:prstGeom prst="rect">
            <a:avLst/>
          </a:prstGeom>
        </p:spPr>
      </p:pic>
    </p:spTree>
    <p:extLst>
      <p:ext uri="{BB962C8B-B14F-4D97-AF65-F5344CB8AC3E}">
        <p14:creationId xmlns:p14="http://schemas.microsoft.com/office/powerpoint/2010/main" val="4067037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3477-8EA6-19FE-094C-A8DAD4A436D3}"/>
              </a:ext>
            </a:extLst>
          </p:cNvPr>
          <p:cNvSpPr>
            <a:spLocks noGrp="1"/>
          </p:cNvSpPr>
          <p:nvPr>
            <p:ph type="ctrTitle"/>
          </p:nvPr>
        </p:nvSpPr>
        <p:spPr>
          <a:xfrm>
            <a:off x="5592725" y="707752"/>
            <a:ext cx="5816895" cy="1107882"/>
          </a:xfrm>
        </p:spPr>
        <p:txBody>
          <a:bodyPr/>
          <a:lstStyle/>
          <a:p>
            <a:r>
              <a:rPr lang="en-GB" dirty="0"/>
              <a:t>Villiers Revealed</a:t>
            </a:r>
          </a:p>
        </p:txBody>
      </p:sp>
      <p:sp>
        <p:nvSpPr>
          <p:cNvPr id="3" name="Subtitle 2">
            <a:extLst>
              <a:ext uri="{FF2B5EF4-FFF2-40B4-BE49-F238E27FC236}">
                <a16:creationId xmlns:a16="http://schemas.microsoft.com/office/drawing/2014/main" id="{234B198A-E361-AEEE-2184-5770A4222E2C}"/>
              </a:ext>
            </a:extLst>
          </p:cNvPr>
          <p:cNvSpPr>
            <a:spLocks noGrp="1"/>
          </p:cNvSpPr>
          <p:nvPr>
            <p:ph type="subTitle" idx="1"/>
          </p:nvPr>
        </p:nvSpPr>
        <p:spPr>
          <a:xfrm>
            <a:off x="5968537" y="2048979"/>
            <a:ext cx="4933950" cy="727392"/>
          </a:xfrm>
        </p:spPr>
        <p:txBody>
          <a:bodyPr/>
          <a:lstStyle/>
          <a:p>
            <a:r>
              <a:rPr lang="en-GB" sz="2800" dirty="0"/>
              <a:t>The Darling of the Stuart Court</a:t>
            </a:r>
          </a:p>
        </p:txBody>
      </p:sp>
      <p:pic>
        <p:nvPicPr>
          <p:cNvPr id="6" name="Picture 5" descr="A blue and white logo&#10;&#10;Description automatically generated">
            <a:extLst>
              <a:ext uri="{FF2B5EF4-FFF2-40B4-BE49-F238E27FC236}">
                <a16:creationId xmlns:a16="http://schemas.microsoft.com/office/drawing/2014/main" id="{E70DFF0E-3733-61B5-23A8-9541FB0E7E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8537" y="4846235"/>
            <a:ext cx="3037955" cy="1548446"/>
          </a:xfrm>
          <a:prstGeom prst="rect">
            <a:avLst/>
          </a:prstGeom>
        </p:spPr>
      </p:pic>
      <p:sp>
        <p:nvSpPr>
          <p:cNvPr id="4" name="TextBox 3">
            <a:extLst>
              <a:ext uri="{FF2B5EF4-FFF2-40B4-BE49-F238E27FC236}">
                <a16:creationId xmlns:a16="http://schemas.microsoft.com/office/drawing/2014/main" id="{00FDC5FA-4111-10C9-F67D-098FB62EE14B}"/>
              </a:ext>
            </a:extLst>
          </p:cNvPr>
          <p:cNvSpPr txBox="1"/>
          <p:nvPr/>
        </p:nvSpPr>
        <p:spPr>
          <a:xfrm>
            <a:off x="5879805" y="3007769"/>
            <a:ext cx="541197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Exploring LGBTQ+ connections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Leicestershire’s museum collections</a:t>
            </a:r>
          </a:p>
        </p:txBody>
      </p:sp>
      <p:pic>
        <p:nvPicPr>
          <p:cNvPr id="8" name="Picture 7" descr="A microscope with a person's face&#10;&#10;Description automatically generated">
            <a:extLst>
              <a:ext uri="{FF2B5EF4-FFF2-40B4-BE49-F238E27FC236}">
                <a16:creationId xmlns:a16="http://schemas.microsoft.com/office/drawing/2014/main" id="{0FFC4083-1557-540B-2428-0B41296D2C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3511178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31A2-F672-B39A-14CE-B70B59225265}"/>
              </a:ext>
            </a:extLst>
          </p:cNvPr>
          <p:cNvSpPr>
            <a:spLocks noGrp="1"/>
          </p:cNvSpPr>
          <p:nvPr>
            <p:ph type="title"/>
          </p:nvPr>
        </p:nvSpPr>
        <p:spPr/>
        <p:txBody>
          <a:bodyPr/>
          <a:lstStyle/>
          <a:p>
            <a:r>
              <a:rPr lang="en-GB" dirty="0"/>
              <a:t>Why now?</a:t>
            </a:r>
          </a:p>
        </p:txBody>
      </p:sp>
      <p:sp>
        <p:nvSpPr>
          <p:cNvPr id="3" name="Content Placeholder 2">
            <a:extLst>
              <a:ext uri="{FF2B5EF4-FFF2-40B4-BE49-F238E27FC236}">
                <a16:creationId xmlns:a16="http://schemas.microsoft.com/office/drawing/2014/main" id="{D8E8CF32-B195-8481-386C-2164B29D6A0D}"/>
              </a:ext>
            </a:extLst>
          </p:cNvPr>
          <p:cNvSpPr>
            <a:spLocks noGrp="1"/>
          </p:cNvSpPr>
          <p:nvPr>
            <p:ph idx="1"/>
          </p:nvPr>
        </p:nvSpPr>
        <p:spPr>
          <a:xfrm>
            <a:off x="838200" y="1963849"/>
            <a:ext cx="9879419" cy="2650681"/>
          </a:xfrm>
        </p:spPr>
        <p:txBody>
          <a:bodyPr/>
          <a:lstStyle/>
          <a:p>
            <a:r>
              <a:rPr lang="en-GB" dirty="0"/>
              <a:t>Priority identified in our Collections Development Policy</a:t>
            </a:r>
          </a:p>
          <a:p>
            <a:r>
              <a:rPr lang="en-GB" dirty="0"/>
              <a:t>Arts Council England NPO funding </a:t>
            </a:r>
          </a:p>
          <a:p>
            <a:r>
              <a:rPr lang="en-GB" dirty="0"/>
              <a:t>Part of our commitment to equality, diversity and inclusion</a:t>
            </a:r>
          </a:p>
          <a:p>
            <a:r>
              <a:rPr lang="en-GB" dirty="0"/>
              <a:t>Painting identified during Jon Sleigh’s survey of our collections</a:t>
            </a:r>
          </a:p>
        </p:txBody>
      </p:sp>
    </p:spTree>
    <p:extLst>
      <p:ext uri="{BB962C8B-B14F-4D97-AF65-F5344CB8AC3E}">
        <p14:creationId xmlns:p14="http://schemas.microsoft.com/office/powerpoint/2010/main" val="74691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4AD9-FDB5-B21E-B8FE-E2AD537A4241}"/>
              </a:ext>
            </a:extLst>
          </p:cNvPr>
          <p:cNvSpPr>
            <a:spLocks noGrp="1"/>
          </p:cNvSpPr>
          <p:nvPr>
            <p:ph type="title"/>
          </p:nvPr>
        </p:nvSpPr>
        <p:spPr/>
        <p:txBody>
          <a:bodyPr/>
          <a:lstStyle/>
          <a:p>
            <a:pPr algn="ctr"/>
            <a:r>
              <a:rPr lang="en-GB" b="1" dirty="0"/>
              <a:t>Welcome and Introductions</a:t>
            </a:r>
            <a:br>
              <a:rPr lang="en-GB" b="1" dirty="0"/>
            </a:br>
            <a:endParaRPr lang="en-GB" b="1" dirty="0"/>
          </a:p>
        </p:txBody>
      </p:sp>
      <p:sp>
        <p:nvSpPr>
          <p:cNvPr id="3" name="Content Placeholder 2">
            <a:extLst>
              <a:ext uri="{FF2B5EF4-FFF2-40B4-BE49-F238E27FC236}">
                <a16:creationId xmlns:a16="http://schemas.microsoft.com/office/drawing/2014/main" id="{36D14E02-3970-12BB-FEF7-9B3549C61FBD}"/>
              </a:ext>
            </a:extLst>
          </p:cNvPr>
          <p:cNvSpPr>
            <a:spLocks noGrp="1"/>
          </p:cNvSpPr>
          <p:nvPr>
            <p:ph idx="1"/>
          </p:nvPr>
        </p:nvSpPr>
        <p:spPr>
          <a:xfrm>
            <a:off x="838200" y="2361653"/>
            <a:ext cx="9232075" cy="2079718"/>
          </a:xfrm>
        </p:spPr>
        <p:txBody>
          <a:bodyPr/>
          <a:lstStyle/>
          <a:p>
            <a:r>
              <a:rPr lang="en-GB" sz="3600" dirty="0"/>
              <a:t>Who are you and where are you from?</a:t>
            </a:r>
          </a:p>
          <a:p>
            <a:r>
              <a:rPr lang="en-GB" sz="3600" dirty="0"/>
              <a:t>Tell us one surprising thing about your place</a:t>
            </a:r>
          </a:p>
          <a:p>
            <a:r>
              <a:rPr lang="en-GB" sz="3600" dirty="0"/>
              <a:t>What do you hope to get out of this session?</a:t>
            </a:r>
          </a:p>
        </p:txBody>
      </p:sp>
    </p:spTree>
    <p:extLst>
      <p:ext uri="{BB962C8B-B14F-4D97-AF65-F5344CB8AC3E}">
        <p14:creationId xmlns:p14="http://schemas.microsoft.com/office/powerpoint/2010/main" val="1213695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9FF8496-84B3-AA2F-A445-7499BB885F3D}"/>
              </a:ext>
            </a:extLst>
          </p:cNvPr>
          <p:cNvSpPr>
            <a:spLocks noGrp="1"/>
          </p:cNvSpPr>
          <p:nvPr>
            <p:ph type="title"/>
          </p:nvPr>
        </p:nvSpPr>
        <p:spPr>
          <a:xfrm>
            <a:off x="838200" y="365125"/>
            <a:ext cx="10515600" cy="1325563"/>
          </a:xfrm>
        </p:spPr>
        <p:txBody>
          <a:bodyPr/>
          <a:lstStyle/>
          <a:p>
            <a:pPr algn="ctr"/>
            <a:r>
              <a:rPr lang="en-US" dirty="0"/>
              <a:t>Our approach</a:t>
            </a:r>
          </a:p>
        </p:txBody>
      </p:sp>
      <p:pic>
        <p:nvPicPr>
          <p:cNvPr id="6" name="Content Placeholder 5" descr="A person sitting at a desk with many colorful sticky notes&#10;&#10;AI-generated content may be incorrect.">
            <a:extLst>
              <a:ext uri="{FF2B5EF4-FFF2-40B4-BE49-F238E27FC236}">
                <a16:creationId xmlns:a16="http://schemas.microsoft.com/office/drawing/2014/main" id="{0A76BC1C-8E2D-2360-E68C-2F073DABFFB5}"/>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rot="5400000">
            <a:off x="508825" y="315926"/>
            <a:ext cx="3496825" cy="4164041"/>
          </a:xfrm>
          <a:noFill/>
        </p:spPr>
      </p:pic>
      <p:sp>
        <p:nvSpPr>
          <p:cNvPr id="3" name="Content Placeholder 2">
            <a:extLst>
              <a:ext uri="{FF2B5EF4-FFF2-40B4-BE49-F238E27FC236}">
                <a16:creationId xmlns:a16="http://schemas.microsoft.com/office/drawing/2014/main" id="{69190807-ACA0-F7D4-25A1-9E4BE2270CFF}"/>
              </a:ext>
            </a:extLst>
          </p:cNvPr>
          <p:cNvSpPr>
            <a:spLocks noGrp="1"/>
          </p:cNvSpPr>
          <p:nvPr>
            <p:ph sz="half" idx="2"/>
          </p:nvPr>
        </p:nvSpPr>
        <p:spPr>
          <a:xfrm>
            <a:off x="5120483" y="1376308"/>
            <a:ext cx="5181600" cy="4351338"/>
          </a:xfrm>
        </p:spPr>
        <p:txBody>
          <a:bodyPr>
            <a:normAutofit/>
          </a:bodyPr>
          <a:lstStyle/>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effectLst/>
                <a:uLnTx/>
                <a:uFillTx/>
              </a:rPr>
              <a:t>Researched best practice</a:t>
            </a: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effectLst/>
                <a:uLnTx/>
                <a:uFillTx/>
              </a:rPr>
              <a:t>Commissioned Jon Sleigh to survey our collections and give us recommendations</a:t>
            </a: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effectLst/>
                <a:uLnTx/>
                <a:uFillTx/>
              </a:rPr>
              <a:t>Based on this, developed a safe framework for future work </a:t>
            </a: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lang="en-GB" dirty="0"/>
              <a:t>I</a:t>
            </a:r>
            <a:r>
              <a:rPr kumimoji="0" lang="en-GB" b="0" i="0" u="none" strike="noStrike" kern="1200" cap="none" spc="0" normalizeH="0" baseline="0" noProof="0" dirty="0" err="1">
                <a:ln>
                  <a:noFill/>
                </a:ln>
                <a:effectLst/>
                <a:uLnTx/>
                <a:uFillTx/>
              </a:rPr>
              <a:t>dentified</a:t>
            </a:r>
            <a:r>
              <a:rPr kumimoji="0" lang="en-GB" b="0" i="0" u="none" strike="noStrike" kern="1200" cap="none" spc="0" normalizeH="0" baseline="0" noProof="0" dirty="0">
                <a:ln>
                  <a:noFill/>
                </a:ln>
                <a:effectLst/>
                <a:uLnTx/>
                <a:uFillTx/>
              </a:rPr>
              <a:t> appropriate training for staff and volunteers</a:t>
            </a:r>
          </a:p>
          <a:p>
            <a:endParaRPr lang="en-GB" dirty="0"/>
          </a:p>
        </p:txBody>
      </p:sp>
      <p:pic>
        <p:nvPicPr>
          <p:cNvPr id="7" name="Picture 6">
            <a:extLst>
              <a:ext uri="{FF2B5EF4-FFF2-40B4-BE49-F238E27FC236}">
                <a16:creationId xmlns:a16="http://schemas.microsoft.com/office/drawing/2014/main" id="{D4C9ABCE-F7E7-BF5B-A55E-64460A7AE4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6991" y="4430769"/>
            <a:ext cx="4020491" cy="2248730"/>
          </a:xfrm>
          <a:prstGeom prst="rect">
            <a:avLst/>
          </a:prstGeom>
        </p:spPr>
      </p:pic>
    </p:spTree>
    <p:extLst>
      <p:ext uri="{BB962C8B-B14F-4D97-AF65-F5344CB8AC3E}">
        <p14:creationId xmlns:p14="http://schemas.microsoft.com/office/powerpoint/2010/main" val="2669843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brochure&#10;&#10;AI-generated content may be incorrect.">
            <a:extLst>
              <a:ext uri="{FF2B5EF4-FFF2-40B4-BE49-F238E27FC236}">
                <a16:creationId xmlns:a16="http://schemas.microsoft.com/office/drawing/2014/main" id="{D0F141BD-07FA-56C0-552B-01A9654F0F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8196" y="0"/>
            <a:ext cx="9835607" cy="6858000"/>
          </a:xfrm>
          <a:prstGeom prst="rect">
            <a:avLst/>
          </a:prstGeom>
        </p:spPr>
      </p:pic>
    </p:spTree>
    <p:extLst>
      <p:ext uri="{BB962C8B-B14F-4D97-AF65-F5344CB8AC3E}">
        <p14:creationId xmlns:p14="http://schemas.microsoft.com/office/powerpoint/2010/main" val="3808016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images of women and men&#10;&#10;AI-generated content may be incorrect.">
            <a:extLst>
              <a:ext uri="{FF2B5EF4-FFF2-40B4-BE49-F238E27FC236}">
                <a16:creationId xmlns:a16="http://schemas.microsoft.com/office/drawing/2014/main" id="{DCDB5E1D-F75B-3AE8-3052-B4E1876946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6183" y="0"/>
            <a:ext cx="9879633" cy="6858000"/>
          </a:xfrm>
          <a:prstGeom prst="rect">
            <a:avLst/>
          </a:prstGeom>
        </p:spPr>
      </p:pic>
    </p:spTree>
    <p:extLst>
      <p:ext uri="{BB962C8B-B14F-4D97-AF65-F5344CB8AC3E}">
        <p14:creationId xmlns:p14="http://schemas.microsoft.com/office/powerpoint/2010/main" val="2837325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3AB2-F6B6-A1E9-0531-825A7C08791A}"/>
              </a:ext>
            </a:extLst>
          </p:cNvPr>
          <p:cNvSpPr>
            <a:spLocks noGrp="1"/>
          </p:cNvSpPr>
          <p:nvPr>
            <p:ph type="title"/>
          </p:nvPr>
        </p:nvSpPr>
        <p:spPr>
          <a:xfrm>
            <a:off x="838200" y="365125"/>
            <a:ext cx="10515600" cy="1325563"/>
          </a:xfrm>
        </p:spPr>
        <p:txBody>
          <a:bodyPr>
            <a:normAutofit/>
          </a:bodyPr>
          <a:lstStyle/>
          <a:p>
            <a:pPr algn="ctr"/>
            <a:r>
              <a:rPr lang="en-GB" dirty="0"/>
              <a:t>Why Villiers?</a:t>
            </a:r>
          </a:p>
        </p:txBody>
      </p:sp>
      <p:sp>
        <p:nvSpPr>
          <p:cNvPr id="7" name="TextBox 6">
            <a:extLst>
              <a:ext uri="{FF2B5EF4-FFF2-40B4-BE49-F238E27FC236}">
                <a16:creationId xmlns:a16="http://schemas.microsoft.com/office/drawing/2014/main" id="{67358945-2D48-775C-C786-0B3B33884432}"/>
              </a:ext>
            </a:extLst>
          </p:cNvPr>
          <p:cNvSpPr txBox="1"/>
          <p:nvPr/>
        </p:nvSpPr>
        <p:spPr>
          <a:xfrm>
            <a:off x="4827944" y="1799171"/>
            <a:ext cx="6017662" cy="2930484"/>
          </a:xfrm>
          <a:prstGeom prst="rect">
            <a:avLst/>
          </a:prstGeom>
        </p:spPr>
        <p:txBody>
          <a:bodyPr rtlCol="0">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Direct link to Leicestershire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Born at Brooksby Hall in 1592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Was the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favourite</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of King James 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One of the most famous LGBTQ+ stories in British history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An opportunity for new research and interpretation</a:t>
            </a:r>
          </a:p>
        </p:txBody>
      </p:sp>
      <p:pic>
        <p:nvPicPr>
          <p:cNvPr id="10" name="Content Placeholder 9">
            <a:extLst>
              <a:ext uri="{FF2B5EF4-FFF2-40B4-BE49-F238E27FC236}">
                <a16:creationId xmlns:a16="http://schemas.microsoft.com/office/drawing/2014/main" id="{3B9DCF4A-E619-8E9A-30EB-2E0059D392F7}"/>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49843" y="1117831"/>
            <a:ext cx="3869908" cy="5161608"/>
          </a:xfrm>
          <a:prstGeom prst="rect">
            <a:avLst/>
          </a:prstGeom>
        </p:spPr>
      </p:pic>
    </p:spTree>
    <p:extLst>
      <p:ext uri="{BB962C8B-B14F-4D97-AF65-F5344CB8AC3E}">
        <p14:creationId xmlns:p14="http://schemas.microsoft.com/office/powerpoint/2010/main" val="609366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CA97-0D3B-1BCA-DE53-36A1A5283EDF}"/>
              </a:ext>
            </a:extLst>
          </p:cNvPr>
          <p:cNvSpPr>
            <a:spLocks noGrp="1"/>
          </p:cNvSpPr>
          <p:nvPr>
            <p:ph type="title"/>
          </p:nvPr>
        </p:nvSpPr>
        <p:spPr/>
        <p:txBody>
          <a:bodyPr/>
          <a:lstStyle/>
          <a:p>
            <a:pPr algn="ctr"/>
            <a:r>
              <a:rPr lang="en-GB" dirty="0"/>
              <a:t>What was the result?</a:t>
            </a:r>
            <a:br>
              <a:rPr lang="en-GB" dirty="0"/>
            </a:br>
            <a:endParaRPr lang="en-GB" dirty="0"/>
          </a:p>
        </p:txBody>
      </p:sp>
      <p:sp>
        <p:nvSpPr>
          <p:cNvPr id="3" name="Content Placeholder 2">
            <a:extLst>
              <a:ext uri="{FF2B5EF4-FFF2-40B4-BE49-F238E27FC236}">
                <a16:creationId xmlns:a16="http://schemas.microsoft.com/office/drawing/2014/main" id="{1C23A015-0123-9A93-4FFB-1126783BFA60}"/>
              </a:ext>
            </a:extLst>
          </p:cNvPr>
          <p:cNvSpPr>
            <a:spLocks noGrp="1"/>
          </p:cNvSpPr>
          <p:nvPr>
            <p:ph idx="1"/>
          </p:nvPr>
        </p:nvSpPr>
        <p:spPr>
          <a:xfrm>
            <a:off x="759374" y="1453415"/>
            <a:ext cx="4236138" cy="4456497"/>
          </a:xfrm>
        </p:spPr>
        <p:txBody>
          <a:bodyPr/>
          <a:lstStyle/>
          <a:p>
            <a:r>
              <a:rPr lang="en-GB" sz="2400" dirty="0"/>
              <a:t>Two exhibitions at Melton Carnegie Museums</a:t>
            </a:r>
          </a:p>
          <a:p>
            <a:r>
              <a:rPr lang="en-GB" sz="2400" dirty="0"/>
              <a:t>Engagement with new audiences</a:t>
            </a:r>
          </a:p>
          <a:p>
            <a:r>
              <a:rPr lang="en-GB" sz="2400" dirty="0"/>
              <a:t>Improvements to our offer</a:t>
            </a:r>
          </a:p>
          <a:p>
            <a:r>
              <a:rPr lang="en-GB" sz="2400" dirty="0"/>
              <a:t>Increased staff confidence to continue this work</a:t>
            </a:r>
          </a:p>
          <a:p>
            <a:r>
              <a:rPr lang="en-GB" sz="2400" dirty="0">
                <a:hlinkClick r:id="rId2"/>
              </a:rPr>
              <a:t>Villiers Revealed Digital Exhibition</a:t>
            </a:r>
            <a:endParaRPr lang="en-GB" sz="2400" dirty="0"/>
          </a:p>
          <a:p>
            <a:pPr marL="0" indent="0">
              <a:buNone/>
            </a:pPr>
            <a:endParaRPr lang="en-GB" sz="2400" dirty="0"/>
          </a:p>
          <a:p>
            <a:pPr marL="0" indent="0">
              <a:buNone/>
            </a:pPr>
            <a:endParaRPr lang="en-GB" dirty="0"/>
          </a:p>
        </p:txBody>
      </p:sp>
      <p:pic>
        <p:nvPicPr>
          <p:cNvPr id="11" name="Picture 10" descr="A group of people posing for a picture&#10;&#10;AI-generated content may be incorrect.">
            <a:extLst>
              <a:ext uri="{FF2B5EF4-FFF2-40B4-BE49-F238E27FC236}">
                <a16:creationId xmlns:a16="http://schemas.microsoft.com/office/drawing/2014/main" id="{E9829701-5DE8-5870-E912-28C866A530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8086" y="1131244"/>
            <a:ext cx="4127814" cy="2751446"/>
          </a:xfrm>
          <a:prstGeom prst="rect">
            <a:avLst/>
          </a:prstGeom>
        </p:spPr>
      </p:pic>
      <p:pic>
        <p:nvPicPr>
          <p:cNvPr id="3074" name="Picture 2" descr="A person looking at a piece of art&#10;&#10;AI-generated content may be incorrect.">
            <a:extLst>
              <a:ext uri="{FF2B5EF4-FFF2-40B4-BE49-F238E27FC236}">
                <a16:creationId xmlns:a16="http://schemas.microsoft.com/office/drawing/2014/main" id="{AC4306C9-52F8-8286-DC4B-082256CC30B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48086" y="4024120"/>
            <a:ext cx="4127813" cy="2753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096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1548-348C-46EC-BA6A-F081C8485D83}"/>
              </a:ext>
            </a:extLst>
          </p:cNvPr>
          <p:cNvSpPr>
            <a:spLocks noGrp="1"/>
          </p:cNvSpPr>
          <p:nvPr>
            <p:ph type="title"/>
          </p:nvPr>
        </p:nvSpPr>
        <p:spPr>
          <a:xfrm>
            <a:off x="838200" y="290484"/>
            <a:ext cx="10515600" cy="1325563"/>
          </a:xfrm>
        </p:spPr>
        <p:txBody>
          <a:bodyPr/>
          <a:lstStyle/>
          <a:p>
            <a:r>
              <a:rPr lang="en-GB" dirty="0"/>
              <a:t>Villiers Revealed – We have always been here</a:t>
            </a:r>
          </a:p>
        </p:txBody>
      </p:sp>
      <p:sp>
        <p:nvSpPr>
          <p:cNvPr id="3" name="Content Placeholder 2">
            <a:extLst>
              <a:ext uri="{FF2B5EF4-FFF2-40B4-BE49-F238E27FC236}">
                <a16:creationId xmlns:a16="http://schemas.microsoft.com/office/drawing/2014/main" id="{00EC93D7-AC64-E0CF-6367-1B0D237544B1}"/>
              </a:ext>
            </a:extLst>
          </p:cNvPr>
          <p:cNvSpPr>
            <a:spLocks noGrp="1"/>
          </p:cNvSpPr>
          <p:nvPr>
            <p:ph idx="1"/>
          </p:nvPr>
        </p:nvSpPr>
        <p:spPr>
          <a:xfrm>
            <a:off x="838200" y="1467878"/>
            <a:ext cx="4624552" cy="4351338"/>
          </a:xfrm>
        </p:spPr>
        <p:txBody>
          <a:bodyPr/>
          <a:lstStyle/>
          <a:p>
            <a:r>
              <a:rPr lang="en-GB" dirty="0"/>
              <a:t>Challenge to colonial binary</a:t>
            </a:r>
          </a:p>
          <a:p>
            <a:r>
              <a:rPr lang="en-GB" dirty="0"/>
              <a:t>Community and multiplicity</a:t>
            </a:r>
          </a:p>
          <a:p>
            <a:r>
              <a:rPr lang="en-GB" dirty="0"/>
              <a:t>New audiences and voices adding to the story</a:t>
            </a:r>
          </a:p>
          <a:p>
            <a:endParaRPr lang="en-GB" dirty="0"/>
          </a:p>
        </p:txBody>
      </p:sp>
      <p:pic>
        <p:nvPicPr>
          <p:cNvPr id="1028" name="Picture 4" descr="A colorful art piece with a black background&#10;&#10;AI-generated content may be incorrect.">
            <a:extLst>
              <a:ext uri="{FF2B5EF4-FFF2-40B4-BE49-F238E27FC236}">
                <a16:creationId xmlns:a16="http://schemas.microsoft.com/office/drawing/2014/main" id="{325734CC-DAD3-8BFD-CFAD-5F0AA96EAB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1793" y="3429000"/>
            <a:ext cx="5849710" cy="32904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standing in front of a painting&#10;&#10;AI-generated content may be incorrect.">
            <a:extLst>
              <a:ext uri="{FF2B5EF4-FFF2-40B4-BE49-F238E27FC236}">
                <a16:creationId xmlns:a16="http://schemas.microsoft.com/office/drawing/2014/main" id="{9A8333A9-6486-09C0-9897-403F2EB453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5636" y="1128563"/>
            <a:ext cx="4052235" cy="3039176"/>
          </a:xfrm>
          <a:prstGeom prst="rect">
            <a:avLst/>
          </a:prstGeom>
        </p:spPr>
      </p:pic>
    </p:spTree>
    <p:extLst>
      <p:ext uri="{BB962C8B-B14F-4D97-AF65-F5344CB8AC3E}">
        <p14:creationId xmlns:p14="http://schemas.microsoft.com/office/powerpoint/2010/main" val="1306840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1BEA3-EF93-8B2A-DBD2-BF5960B15901}"/>
              </a:ext>
            </a:extLst>
          </p:cNvPr>
          <p:cNvSpPr>
            <a:spLocks noGrp="1"/>
          </p:cNvSpPr>
          <p:nvPr>
            <p:ph type="title"/>
          </p:nvPr>
        </p:nvSpPr>
        <p:spPr/>
        <p:txBody>
          <a:bodyPr/>
          <a:lstStyle/>
          <a:p>
            <a:pPr algn="ctr"/>
            <a:r>
              <a:rPr lang="en-GB" b="1" dirty="0"/>
              <a:t>What we learned</a:t>
            </a:r>
          </a:p>
        </p:txBody>
      </p:sp>
      <p:sp>
        <p:nvSpPr>
          <p:cNvPr id="3" name="Content Placeholder 2">
            <a:extLst>
              <a:ext uri="{FF2B5EF4-FFF2-40B4-BE49-F238E27FC236}">
                <a16:creationId xmlns:a16="http://schemas.microsoft.com/office/drawing/2014/main" id="{CC92A885-A222-5AA6-03D3-A12AE2C56F7A}"/>
              </a:ext>
            </a:extLst>
          </p:cNvPr>
          <p:cNvSpPr>
            <a:spLocks noGrp="1"/>
          </p:cNvSpPr>
          <p:nvPr>
            <p:ph idx="1"/>
          </p:nvPr>
        </p:nvSpPr>
        <p:spPr>
          <a:xfrm>
            <a:off x="838200" y="1954923"/>
            <a:ext cx="4687614" cy="4222039"/>
          </a:xfrm>
        </p:spPr>
        <p:txBody>
          <a:bodyPr/>
          <a:lstStyle/>
          <a:p>
            <a:r>
              <a:rPr lang="en-GB" dirty="0"/>
              <a:t>Creative practitioner was key to engaging with LGBTQIA+ groups</a:t>
            </a:r>
          </a:p>
          <a:p>
            <a:r>
              <a:rPr lang="en-GB" dirty="0"/>
              <a:t>Launch events made us see our museum spaces in new ways</a:t>
            </a:r>
          </a:p>
          <a:p>
            <a:r>
              <a:rPr lang="en-GB" dirty="0"/>
              <a:t>Being prepared for challenge</a:t>
            </a:r>
          </a:p>
          <a:p>
            <a:r>
              <a:rPr lang="en-GB" dirty="0"/>
              <a:t>That we can look at our collections in new ways</a:t>
            </a:r>
          </a:p>
          <a:p>
            <a:pPr marL="0" indent="0">
              <a:buNone/>
            </a:pPr>
            <a:endParaRPr lang="en-GB" dirty="0"/>
          </a:p>
          <a:p>
            <a:endParaRPr lang="en-GB" dirty="0"/>
          </a:p>
        </p:txBody>
      </p:sp>
      <p:pic>
        <p:nvPicPr>
          <p:cNvPr id="2050" name="Picture 2" descr="A group of people around a person lying on a blanket&#10;&#10;AI-generated content may be incorrect.">
            <a:extLst>
              <a:ext uri="{FF2B5EF4-FFF2-40B4-BE49-F238E27FC236}">
                <a16:creationId xmlns:a16="http://schemas.microsoft.com/office/drawing/2014/main" id="{C21A5326-C027-3D73-EC9A-82EF2C55BB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37069" y="1201161"/>
            <a:ext cx="3176337" cy="23822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group of people posing for a photo&#10;&#10;AI-generated content may be incorrect.">
            <a:extLst>
              <a:ext uri="{FF2B5EF4-FFF2-40B4-BE49-F238E27FC236}">
                <a16:creationId xmlns:a16="http://schemas.microsoft.com/office/drawing/2014/main" id="{0EEB7CFD-BA30-AD2E-549D-4507452515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9164" y="3743845"/>
            <a:ext cx="4125637" cy="274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116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67635E-180F-4DC5-1C1B-07C2D21C1A6F}"/>
              </a:ext>
            </a:extLst>
          </p:cNvPr>
          <p:cNvSpPr>
            <a:spLocks noGrp="1"/>
          </p:cNvSpPr>
          <p:nvPr>
            <p:ph type="ctrTitle"/>
          </p:nvPr>
        </p:nvSpPr>
        <p:spPr>
          <a:xfrm>
            <a:off x="1932801" y="1242290"/>
            <a:ext cx="8019803" cy="2013672"/>
          </a:xfrm>
        </p:spPr>
        <p:txBody>
          <a:bodyPr anchor="b">
            <a:normAutofit/>
          </a:bodyPr>
          <a:lstStyle/>
          <a:p>
            <a:r>
              <a:rPr lang="en-GB" b="1" dirty="0"/>
              <a:t>Break</a:t>
            </a:r>
            <a:br>
              <a:rPr lang="en-GB" dirty="0"/>
            </a:br>
            <a:br>
              <a:rPr lang="en-GB" sz="4000" dirty="0"/>
            </a:br>
            <a:endParaRPr lang="en-GB" sz="4000" dirty="0"/>
          </a:p>
        </p:txBody>
      </p:sp>
      <p:sp>
        <p:nvSpPr>
          <p:cNvPr id="9" name="Subtitle 2">
            <a:extLst>
              <a:ext uri="{FF2B5EF4-FFF2-40B4-BE49-F238E27FC236}">
                <a16:creationId xmlns:a16="http://schemas.microsoft.com/office/drawing/2014/main" id="{80F0547F-94BC-704A-CAD3-3621472AC4E8}"/>
              </a:ext>
            </a:extLst>
          </p:cNvPr>
          <p:cNvSpPr>
            <a:spLocks noGrp="1"/>
          </p:cNvSpPr>
          <p:nvPr>
            <p:ph type="subTitle" idx="1"/>
          </p:nvPr>
        </p:nvSpPr>
        <p:spPr>
          <a:xfrm>
            <a:off x="1524000" y="2428081"/>
            <a:ext cx="9144000" cy="1655762"/>
          </a:xfrm>
        </p:spPr>
        <p:txBody>
          <a:bodyPr/>
          <a:lstStyle/>
          <a:p>
            <a:r>
              <a:rPr lang="en-GB" dirty="0"/>
              <a:t>Please be back in 10 minutes</a:t>
            </a:r>
            <a:endParaRPr lang="en-US" dirty="0"/>
          </a:p>
        </p:txBody>
      </p:sp>
      <p:pic>
        <p:nvPicPr>
          <p:cNvPr id="3" name="Picture 2" descr="A tea cup and saucer with a piece of cake&#10;&#10;AI-generated content may be incorrect.">
            <a:extLst>
              <a:ext uri="{FF2B5EF4-FFF2-40B4-BE49-F238E27FC236}">
                <a16:creationId xmlns:a16="http://schemas.microsoft.com/office/drawing/2014/main" id="{118ECB88-0983-7759-EF84-E36A4F4EB2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1662" y="3122194"/>
            <a:ext cx="4448676" cy="2965784"/>
          </a:xfrm>
          <a:prstGeom prst="rect">
            <a:avLst/>
          </a:prstGeom>
        </p:spPr>
      </p:pic>
    </p:spTree>
    <p:extLst>
      <p:ext uri="{BB962C8B-B14F-4D97-AF65-F5344CB8AC3E}">
        <p14:creationId xmlns:p14="http://schemas.microsoft.com/office/powerpoint/2010/main" val="3327326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F4CD-9761-96B3-EB0C-9EBD9DB2DED3}"/>
              </a:ext>
            </a:extLst>
          </p:cNvPr>
          <p:cNvSpPr>
            <a:spLocks noGrp="1"/>
          </p:cNvSpPr>
          <p:nvPr>
            <p:ph type="title"/>
          </p:nvPr>
        </p:nvSpPr>
        <p:spPr/>
        <p:txBody>
          <a:bodyPr/>
          <a:lstStyle/>
          <a:p>
            <a:pPr algn="ctr"/>
            <a:r>
              <a:rPr lang="en-GB" b="1" dirty="0"/>
              <a:t>Workshop</a:t>
            </a:r>
          </a:p>
        </p:txBody>
      </p:sp>
      <p:sp>
        <p:nvSpPr>
          <p:cNvPr id="3" name="Content Placeholder 2">
            <a:extLst>
              <a:ext uri="{FF2B5EF4-FFF2-40B4-BE49-F238E27FC236}">
                <a16:creationId xmlns:a16="http://schemas.microsoft.com/office/drawing/2014/main" id="{3E9A85AC-67D4-E908-3919-E77DC6B21FF4}"/>
              </a:ext>
            </a:extLst>
          </p:cNvPr>
          <p:cNvSpPr>
            <a:spLocks noGrp="1"/>
          </p:cNvSpPr>
          <p:nvPr>
            <p:ph idx="1"/>
          </p:nvPr>
        </p:nvSpPr>
        <p:spPr>
          <a:xfrm>
            <a:off x="838200" y="1954925"/>
            <a:ext cx="8889124" cy="3386466"/>
          </a:xfrm>
        </p:spPr>
        <p:txBody>
          <a:bodyPr/>
          <a:lstStyle/>
          <a:p>
            <a:pPr marL="0" indent="0">
              <a:buNone/>
            </a:pPr>
            <a:r>
              <a:rPr lang="en-GB" b="1" dirty="0"/>
              <a:t>Group 1	</a:t>
            </a:r>
          </a:p>
          <a:p>
            <a:pPr marL="0" indent="0">
              <a:buNone/>
            </a:pPr>
            <a:r>
              <a:rPr lang="en-GB" dirty="0"/>
              <a:t>Bassetlaw Museum, Rugby Museum &amp; Art Gallery, The Almonry Museum</a:t>
            </a:r>
          </a:p>
          <a:p>
            <a:pPr marL="0" indent="0">
              <a:buNone/>
            </a:pPr>
            <a:endParaRPr lang="en-GB" dirty="0"/>
          </a:p>
          <a:p>
            <a:pPr lvl="0"/>
            <a:r>
              <a:rPr lang="en-GB" dirty="0"/>
              <a:t>What out of your collections or your building do you think you could make more of when developing connections between people and stories?</a:t>
            </a:r>
          </a:p>
          <a:p>
            <a:pPr lvl="0"/>
            <a:r>
              <a:rPr lang="en-GB" dirty="0"/>
              <a:t>What Resources would you need to be able to do this?</a:t>
            </a:r>
          </a:p>
          <a:p>
            <a:pPr marL="0" indent="0">
              <a:buNone/>
            </a:pPr>
            <a:endParaRPr lang="en-GB" dirty="0"/>
          </a:p>
        </p:txBody>
      </p:sp>
    </p:spTree>
    <p:extLst>
      <p:ext uri="{BB962C8B-B14F-4D97-AF65-F5344CB8AC3E}">
        <p14:creationId xmlns:p14="http://schemas.microsoft.com/office/powerpoint/2010/main" val="4153547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808B-9E8B-ABFA-E4C8-27B85B6863DE}"/>
              </a:ext>
            </a:extLst>
          </p:cNvPr>
          <p:cNvSpPr>
            <a:spLocks noGrp="1"/>
          </p:cNvSpPr>
          <p:nvPr>
            <p:ph type="title"/>
          </p:nvPr>
        </p:nvSpPr>
        <p:spPr/>
        <p:txBody>
          <a:bodyPr/>
          <a:lstStyle/>
          <a:p>
            <a:pPr algn="ctr"/>
            <a:r>
              <a:rPr lang="en-GB" b="1" dirty="0"/>
              <a:t>Workshop</a:t>
            </a:r>
          </a:p>
        </p:txBody>
      </p:sp>
      <p:sp>
        <p:nvSpPr>
          <p:cNvPr id="3" name="Content Placeholder 2">
            <a:extLst>
              <a:ext uri="{FF2B5EF4-FFF2-40B4-BE49-F238E27FC236}">
                <a16:creationId xmlns:a16="http://schemas.microsoft.com/office/drawing/2014/main" id="{0F118F9E-3B69-0E28-ABB2-3B4CE9B7B637}"/>
              </a:ext>
            </a:extLst>
          </p:cNvPr>
          <p:cNvSpPr>
            <a:spLocks noGrp="1"/>
          </p:cNvSpPr>
          <p:nvPr>
            <p:ph idx="1"/>
          </p:nvPr>
        </p:nvSpPr>
        <p:spPr/>
        <p:txBody>
          <a:bodyPr/>
          <a:lstStyle/>
          <a:p>
            <a:pPr marL="0" indent="0">
              <a:buNone/>
            </a:pPr>
            <a:r>
              <a:rPr lang="en-GB" b="1" dirty="0">
                <a:latin typeface="+mj-lt"/>
              </a:rPr>
              <a:t>Group 2 	</a:t>
            </a:r>
          </a:p>
          <a:p>
            <a:pPr marL="0" indent="0">
              <a:buNone/>
            </a:pPr>
            <a:r>
              <a:rPr lang="en-GB" dirty="0">
                <a:latin typeface="+mj-lt"/>
              </a:rPr>
              <a:t>The Pen Museum and Shakespeare’s Birthplace Trust</a:t>
            </a:r>
          </a:p>
          <a:p>
            <a:pPr marL="0" indent="0">
              <a:buNone/>
            </a:pPr>
            <a:endParaRPr lang="en-GB" dirty="0">
              <a:latin typeface="+mj-lt"/>
            </a:endParaRPr>
          </a:p>
          <a:p>
            <a:pPr lvl="0"/>
            <a:r>
              <a:rPr lang="en-GB" dirty="0">
                <a:latin typeface="+mj-lt"/>
              </a:rPr>
              <a:t>Who or what is missing from your collections?</a:t>
            </a:r>
          </a:p>
          <a:p>
            <a:pPr lvl="0"/>
            <a:r>
              <a:rPr lang="en-GB" dirty="0">
                <a:latin typeface="+mj-lt"/>
              </a:rPr>
              <a:t>What resources would you need to start to address this?</a:t>
            </a:r>
          </a:p>
          <a:p>
            <a:endParaRPr lang="en-GB" dirty="0"/>
          </a:p>
        </p:txBody>
      </p:sp>
    </p:spTree>
    <p:extLst>
      <p:ext uri="{BB962C8B-B14F-4D97-AF65-F5344CB8AC3E}">
        <p14:creationId xmlns:p14="http://schemas.microsoft.com/office/powerpoint/2010/main" val="2836687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4D315D-C862-4910-8600-38EFE46C1911}"/>
              </a:ext>
            </a:extLst>
          </p:cNvPr>
          <p:cNvSpPr>
            <a:spLocks noGrp="1"/>
          </p:cNvSpPr>
          <p:nvPr>
            <p:ph type="ctrTitle"/>
          </p:nvPr>
        </p:nvSpPr>
        <p:spPr/>
        <p:txBody>
          <a:bodyPr>
            <a:normAutofit fontScale="90000"/>
          </a:bodyPr>
          <a:lstStyle/>
          <a:p>
            <a:br>
              <a:rPr lang="en-GB" dirty="0"/>
            </a:br>
            <a:br>
              <a:rPr lang="en-GB" dirty="0"/>
            </a:br>
            <a:endParaRPr lang="en-GB" dirty="0"/>
          </a:p>
        </p:txBody>
      </p:sp>
      <p:sp>
        <p:nvSpPr>
          <p:cNvPr id="6" name="Rectangle 5">
            <a:extLst>
              <a:ext uri="{FF2B5EF4-FFF2-40B4-BE49-F238E27FC236}">
                <a16:creationId xmlns:a16="http://schemas.microsoft.com/office/drawing/2014/main" id="{58A68425-61CE-12F2-368F-951DFF9FFC9E}"/>
              </a:ext>
            </a:extLst>
          </p:cNvPr>
          <p:cNvSpPr/>
          <p:nvPr/>
        </p:nvSpPr>
        <p:spPr>
          <a:xfrm>
            <a:off x="0" y="5819775"/>
            <a:ext cx="12192000" cy="10382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2F7B41D6-1C11-66EE-DC3B-6B5BC0EC9B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8142" y="5984511"/>
            <a:ext cx="1692599" cy="447872"/>
          </a:xfrm>
          <a:prstGeom prst="rect">
            <a:avLst/>
          </a:prstGeom>
        </p:spPr>
      </p:pic>
      <p:pic>
        <p:nvPicPr>
          <p:cNvPr id="8" name="Picture 7" descr="A logo of a museum&#10;&#10;Description automatically generated">
            <a:extLst>
              <a:ext uri="{FF2B5EF4-FFF2-40B4-BE49-F238E27FC236}">
                <a16:creationId xmlns:a16="http://schemas.microsoft.com/office/drawing/2014/main" id="{0DB43B3A-CECC-9709-4B43-DF3E6B639F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5748" y="5977954"/>
            <a:ext cx="2021063" cy="588526"/>
          </a:xfrm>
          <a:prstGeom prst="rect">
            <a:avLst/>
          </a:prstGeom>
        </p:spPr>
      </p:pic>
      <p:pic>
        <p:nvPicPr>
          <p:cNvPr id="10" name="Picture 9" descr="A logo for a museum&#10;&#10;Description automatically generated">
            <a:extLst>
              <a:ext uri="{FF2B5EF4-FFF2-40B4-BE49-F238E27FC236}">
                <a16:creationId xmlns:a16="http://schemas.microsoft.com/office/drawing/2014/main" id="{8A7F942B-2D6C-F8D2-0F8D-9463A4C8DA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7537" y="4690637"/>
            <a:ext cx="1396880" cy="534012"/>
          </a:xfrm>
          <a:prstGeom prst="rect">
            <a:avLst/>
          </a:prstGeom>
        </p:spPr>
      </p:pic>
      <p:pic>
        <p:nvPicPr>
          <p:cNvPr id="12" name="Picture 11" descr="A blue and black logo&#10;&#10;Description automatically generated">
            <a:extLst>
              <a:ext uri="{FF2B5EF4-FFF2-40B4-BE49-F238E27FC236}">
                <a16:creationId xmlns:a16="http://schemas.microsoft.com/office/drawing/2014/main" id="{ECD943BF-25A3-F445-926F-5EAEBF4895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5599" y="4635998"/>
            <a:ext cx="795796" cy="925846"/>
          </a:xfrm>
          <a:prstGeom prst="rect">
            <a:avLst/>
          </a:prstGeom>
        </p:spPr>
      </p:pic>
      <p:pic>
        <p:nvPicPr>
          <p:cNvPr id="13" name="Picture 12" descr="A green logo with black background&#10;&#10;Description automatically generated">
            <a:extLst>
              <a:ext uri="{FF2B5EF4-FFF2-40B4-BE49-F238E27FC236}">
                <a16:creationId xmlns:a16="http://schemas.microsoft.com/office/drawing/2014/main" id="{628C12ED-7975-5801-DC97-074DD5EABF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84375" y="5020409"/>
            <a:ext cx="1793368" cy="408481"/>
          </a:xfrm>
          <a:prstGeom prst="rect">
            <a:avLst/>
          </a:prstGeom>
        </p:spPr>
      </p:pic>
      <p:pic>
        <p:nvPicPr>
          <p:cNvPr id="14" name="Picture 13" descr="A close-up of a logo&#10;&#10;Description automatically generated">
            <a:extLst>
              <a:ext uri="{FF2B5EF4-FFF2-40B4-BE49-F238E27FC236}">
                <a16:creationId xmlns:a16="http://schemas.microsoft.com/office/drawing/2014/main" id="{D06CC137-3B01-3BB4-30FB-71BCF9068D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40276" y="5570694"/>
            <a:ext cx="914141" cy="1065853"/>
          </a:xfrm>
          <a:prstGeom prst="rect">
            <a:avLst/>
          </a:prstGeom>
        </p:spPr>
      </p:pic>
      <p:pic>
        <p:nvPicPr>
          <p:cNvPr id="15" name="Picture 14" descr="A logo for a museum&#10;&#10;Description automatically generated">
            <a:extLst>
              <a:ext uri="{FF2B5EF4-FFF2-40B4-BE49-F238E27FC236}">
                <a16:creationId xmlns:a16="http://schemas.microsoft.com/office/drawing/2014/main" id="{A78A7B61-DF69-8EFB-A922-258BA1A9FAB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6912" y="5530775"/>
            <a:ext cx="1156108" cy="861825"/>
          </a:xfrm>
          <a:prstGeom prst="rect">
            <a:avLst/>
          </a:prstGeom>
        </p:spPr>
      </p:pic>
      <p:pic>
        <p:nvPicPr>
          <p:cNvPr id="16" name="Picture 15" descr="A logo of a museum&#10;&#10;Description automatically generated">
            <a:extLst>
              <a:ext uri="{FF2B5EF4-FFF2-40B4-BE49-F238E27FC236}">
                <a16:creationId xmlns:a16="http://schemas.microsoft.com/office/drawing/2014/main" id="{E0CAE583-E13D-91CA-9F6B-8AF0CA2DB3E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98567" y="4534869"/>
            <a:ext cx="928468" cy="928468"/>
          </a:xfrm>
          <a:prstGeom prst="rect">
            <a:avLst/>
          </a:prstGeom>
        </p:spPr>
      </p:pic>
      <p:pic>
        <p:nvPicPr>
          <p:cNvPr id="17" name="Picture 16" descr="A white and purple sign with numbers&#10;&#10;Description automatically generated">
            <a:extLst>
              <a:ext uri="{FF2B5EF4-FFF2-40B4-BE49-F238E27FC236}">
                <a16:creationId xmlns:a16="http://schemas.microsoft.com/office/drawing/2014/main" id="{C606D5B6-11A8-189A-937B-E7FEAD3A09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2828" y="4673779"/>
            <a:ext cx="919381" cy="534012"/>
          </a:xfrm>
          <a:prstGeom prst="rect">
            <a:avLst/>
          </a:prstGeom>
        </p:spPr>
      </p:pic>
      <p:pic>
        <p:nvPicPr>
          <p:cNvPr id="18" name="Picture 17" descr="A close-up of a logo&#10;&#10;Description automatically generated">
            <a:extLst>
              <a:ext uri="{FF2B5EF4-FFF2-40B4-BE49-F238E27FC236}">
                <a16:creationId xmlns:a16="http://schemas.microsoft.com/office/drawing/2014/main" id="{C5BD4B7C-42A0-8D0A-680C-43EB4E450BE8}"/>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27834" b="28576"/>
          <a:stretch/>
        </p:blipFill>
        <p:spPr>
          <a:xfrm>
            <a:off x="9177593" y="6019927"/>
            <a:ext cx="2400299" cy="588526"/>
          </a:xfrm>
          <a:prstGeom prst="rect">
            <a:avLst/>
          </a:prstGeom>
        </p:spPr>
      </p:pic>
      <p:pic>
        <p:nvPicPr>
          <p:cNvPr id="19" name="Picture 18" descr="A blue and black logo&#10;&#10;Description automatically generated">
            <a:extLst>
              <a:ext uri="{FF2B5EF4-FFF2-40B4-BE49-F238E27FC236}">
                <a16:creationId xmlns:a16="http://schemas.microsoft.com/office/drawing/2014/main" id="{66CF73E7-4D71-467C-6DCE-F97A067B49E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738888" y="4728442"/>
            <a:ext cx="920284" cy="992417"/>
          </a:xfrm>
          <a:prstGeom prst="rect">
            <a:avLst/>
          </a:prstGeom>
        </p:spPr>
      </p:pic>
      <p:pic>
        <p:nvPicPr>
          <p:cNvPr id="2" name="Picture 1">
            <a:extLst>
              <a:ext uri="{FF2B5EF4-FFF2-40B4-BE49-F238E27FC236}">
                <a16:creationId xmlns:a16="http://schemas.microsoft.com/office/drawing/2014/main" id="{14790D83-9EDE-AAF0-7DDB-442AC5F8137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65276" y="4453518"/>
            <a:ext cx="757932" cy="1131511"/>
          </a:xfrm>
          <a:prstGeom prst="rect">
            <a:avLst/>
          </a:prstGeom>
        </p:spPr>
      </p:pic>
      <p:pic>
        <p:nvPicPr>
          <p:cNvPr id="3" name="Picture 2">
            <a:extLst>
              <a:ext uri="{FF2B5EF4-FFF2-40B4-BE49-F238E27FC236}">
                <a16:creationId xmlns:a16="http://schemas.microsoft.com/office/drawing/2014/main" id="{50406300-1730-6FB4-8B4D-9BA4406AA98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633579" y="1098685"/>
            <a:ext cx="5046464" cy="3069145"/>
          </a:xfrm>
          <a:prstGeom prst="rect">
            <a:avLst/>
          </a:prstGeom>
        </p:spPr>
      </p:pic>
    </p:spTree>
    <p:extLst>
      <p:ext uri="{BB962C8B-B14F-4D97-AF65-F5344CB8AC3E}">
        <p14:creationId xmlns:p14="http://schemas.microsoft.com/office/powerpoint/2010/main" val="2411248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5107-24BA-52E2-AC3B-AED534673F68}"/>
              </a:ext>
            </a:extLst>
          </p:cNvPr>
          <p:cNvSpPr>
            <a:spLocks noGrp="1"/>
          </p:cNvSpPr>
          <p:nvPr>
            <p:ph type="title"/>
          </p:nvPr>
        </p:nvSpPr>
        <p:spPr/>
        <p:txBody>
          <a:bodyPr/>
          <a:lstStyle/>
          <a:p>
            <a:pPr algn="ctr"/>
            <a:r>
              <a:rPr lang="en-GB" b="1" dirty="0"/>
              <a:t>Workshop</a:t>
            </a:r>
          </a:p>
        </p:txBody>
      </p:sp>
      <p:sp>
        <p:nvSpPr>
          <p:cNvPr id="3" name="Content Placeholder 2">
            <a:extLst>
              <a:ext uri="{FF2B5EF4-FFF2-40B4-BE49-F238E27FC236}">
                <a16:creationId xmlns:a16="http://schemas.microsoft.com/office/drawing/2014/main" id="{E1F2A90A-5978-902C-9004-F87AE46D07AC}"/>
              </a:ext>
            </a:extLst>
          </p:cNvPr>
          <p:cNvSpPr>
            <a:spLocks noGrp="1"/>
          </p:cNvSpPr>
          <p:nvPr>
            <p:ph idx="1"/>
          </p:nvPr>
        </p:nvSpPr>
        <p:spPr/>
        <p:txBody>
          <a:bodyPr/>
          <a:lstStyle/>
          <a:p>
            <a:pPr>
              <a:lnSpc>
                <a:spcPct val="107000"/>
              </a:lnSpc>
              <a:spcAft>
                <a:spcPts val="800"/>
              </a:spcAft>
              <a:buNone/>
            </a:pPr>
            <a:r>
              <a:rPr lang="en-GB" sz="2800" b="1" kern="100" dirty="0">
                <a:effectLst/>
                <a:latin typeface="+mj-lt"/>
                <a:ea typeface="Aptos" panose="020B0004020202020204" pitchFamily="34" charset="0"/>
                <a:cs typeface="Times New Roman" panose="02020603050405020304" pitchFamily="18" charset="0"/>
              </a:rPr>
              <a:t>Group 3	</a:t>
            </a:r>
          </a:p>
          <a:p>
            <a:pPr>
              <a:lnSpc>
                <a:spcPct val="107000"/>
              </a:lnSpc>
              <a:spcAft>
                <a:spcPts val="800"/>
              </a:spcAft>
              <a:buNone/>
            </a:pPr>
            <a:r>
              <a:rPr lang="en-GB" sz="2800" kern="100" dirty="0">
                <a:effectLst/>
                <a:latin typeface="+mj-lt"/>
                <a:ea typeface="Aptos" panose="020B0004020202020204" pitchFamily="34" charset="0"/>
                <a:cs typeface="Times New Roman" panose="02020603050405020304" pitchFamily="18" charset="0"/>
              </a:rPr>
              <a:t>Selly Manor and Tamworth Castle</a:t>
            </a:r>
            <a:endParaRPr lang="en-GB" sz="2400" kern="100" dirty="0">
              <a:effectLst/>
              <a:latin typeface="+mj-lt"/>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2800" kern="100" dirty="0">
                <a:effectLst/>
                <a:latin typeface="+mj-lt"/>
                <a:ea typeface="Aptos" panose="020B0004020202020204" pitchFamily="34" charset="0"/>
                <a:cs typeface="Times New Roman" panose="02020603050405020304" pitchFamily="18" charset="0"/>
              </a:rPr>
              <a:t>What or whose stories might be hidden in your collections or building?</a:t>
            </a:r>
            <a:endParaRPr lang="en-GB" sz="2400" kern="100" dirty="0">
              <a:effectLst/>
              <a:latin typeface="+mj-lt"/>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800" kern="100" dirty="0">
                <a:effectLst/>
                <a:latin typeface="+mj-lt"/>
                <a:ea typeface="Aptos" panose="020B0004020202020204" pitchFamily="34" charset="0"/>
                <a:cs typeface="Times New Roman" panose="02020603050405020304" pitchFamily="18" charset="0"/>
              </a:rPr>
              <a:t>What resources would you need to start to uncover them?</a:t>
            </a:r>
            <a:endParaRPr lang="en-GB" sz="2400" kern="100" dirty="0">
              <a:effectLst/>
              <a:latin typeface="+mj-lt"/>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831837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C8F2-3BA1-7E9D-F89E-C45E663BDCA9}"/>
              </a:ext>
            </a:extLst>
          </p:cNvPr>
          <p:cNvSpPr>
            <a:spLocks noGrp="1"/>
          </p:cNvSpPr>
          <p:nvPr>
            <p:ph type="title"/>
          </p:nvPr>
        </p:nvSpPr>
        <p:spPr>
          <a:xfrm>
            <a:off x="624444" y="919530"/>
            <a:ext cx="10515600" cy="1325563"/>
          </a:xfrm>
        </p:spPr>
        <p:txBody>
          <a:bodyPr/>
          <a:lstStyle/>
          <a:p>
            <a:pPr algn="ctr"/>
            <a:r>
              <a:rPr lang="en-GB" b="1" dirty="0"/>
              <a:t>Feedback</a:t>
            </a:r>
          </a:p>
        </p:txBody>
      </p:sp>
      <p:pic>
        <p:nvPicPr>
          <p:cNvPr id="6" name="Picture 5" descr="A book cover with a child and puppets&#10;&#10;AI-generated content may be incorrect.">
            <a:extLst>
              <a:ext uri="{FF2B5EF4-FFF2-40B4-BE49-F238E27FC236}">
                <a16:creationId xmlns:a16="http://schemas.microsoft.com/office/drawing/2014/main" id="{E306D81F-1BD8-4179-C893-E136075BE4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5373" y="1973336"/>
            <a:ext cx="2940282" cy="4440780"/>
          </a:xfrm>
          <a:prstGeom prst="rect">
            <a:avLst/>
          </a:prstGeom>
        </p:spPr>
      </p:pic>
    </p:spTree>
    <p:extLst>
      <p:ext uri="{BB962C8B-B14F-4D97-AF65-F5344CB8AC3E}">
        <p14:creationId xmlns:p14="http://schemas.microsoft.com/office/powerpoint/2010/main" val="59629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537F5-8E48-DCFC-4C31-5E1B965CACD5}"/>
              </a:ext>
            </a:extLst>
          </p:cNvPr>
          <p:cNvSpPr>
            <a:spLocks noGrp="1"/>
          </p:cNvSpPr>
          <p:nvPr>
            <p:ph type="title"/>
          </p:nvPr>
        </p:nvSpPr>
        <p:spPr>
          <a:xfrm>
            <a:off x="719447" y="2324554"/>
            <a:ext cx="10515600" cy="1325563"/>
          </a:xfrm>
        </p:spPr>
        <p:txBody>
          <a:bodyPr/>
          <a:lstStyle/>
          <a:p>
            <a:pPr algn="ctr"/>
            <a:r>
              <a:rPr lang="en-GB" b="1" dirty="0"/>
              <a:t>What will you take away?</a:t>
            </a:r>
          </a:p>
        </p:txBody>
      </p:sp>
    </p:spTree>
    <p:extLst>
      <p:ext uri="{BB962C8B-B14F-4D97-AF65-F5344CB8AC3E}">
        <p14:creationId xmlns:p14="http://schemas.microsoft.com/office/powerpoint/2010/main" val="2703070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AAA1-9B58-A319-B11B-A332464C19A3}"/>
              </a:ext>
            </a:extLst>
          </p:cNvPr>
          <p:cNvSpPr>
            <a:spLocks noGrp="1"/>
          </p:cNvSpPr>
          <p:nvPr>
            <p:ph type="title"/>
          </p:nvPr>
        </p:nvSpPr>
        <p:spPr/>
        <p:txBody>
          <a:bodyPr/>
          <a:lstStyle/>
          <a:p>
            <a:pPr algn="ctr"/>
            <a:r>
              <a:rPr lang="en-GB" b="1" dirty="0"/>
              <a:t>People and Stories</a:t>
            </a:r>
          </a:p>
        </p:txBody>
      </p:sp>
      <p:sp>
        <p:nvSpPr>
          <p:cNvPr id="3" name="Content Placeholder 2">
            <a:extLst>
              <a:ext uri="{FF2B5EF4-FFF2-40B4-BE49-F238E27FC236}">
                <a16:creationId xmlns:a16="http://schemas.microsoft.com/office/drawing/2014/main" id="{0EF7FA49-D356-E935-3BE7-EE52955B5504}"/>
              </a:ext>
            </a:extLst>
          </p:cNvPr>
          <p:cNvSpPr>
            <a:spLocks noGrp="1"/>
          </p:cNvSpPr>
          <p:nvPr>
            <p:ph idx="1"/>
          </p:nvPr>
        </p:nvSpPr>
        <p:spPr>
          <a:xfrm>
            <a:off x="959258" y="1304806"/>
            <a:ext cx="7735784" cy="2125683"/>
          </a:xfrm>
        </p:spPr>
        <p:txBody>
          <a:bodyPr/>
          <a:lstStyle/>
          <a:p>
            <a:r>
              <a:rPr lang="en-GB" sz="3200" dirty="0"/>
              <a:t>Who we are</a:t>
            </a:r>
          </a:p>
          <a:p>
            <a:r>
              <a:rPr lang="en-GB" sz="3200" dirty="0"/>
              <a:t>What we do</a:t>
            </a:r>
          </a:p>
          <a:p>
            <a:r>
              <a:rPr lang="en-GB" sz="3200" dirty="0"/>
              <a:t>How Museum Collections fit within Culture Leicestershire</a:t>
            </a:r>
          </a:p>
          <a:p>
            <a:pPr marL="0" indent="0">
              <a:buNone/>
            </a:pPr>
            <a:endParaRPr lang="en-GB" dirty="0"/>
          </a:p>
          <a:p>
            <a:pPr marL="0" indent="0">
              <a:buNone/>
            </a:pPr>
            <a:endParaRPr lang="en-GB" dirty="0"/>
          </a:p>
          <a:p>
            <a:pPr marL="0" indent="0">
              <a:buNone/>
            </a:pPr>
            <a:endParaRPr lang="en-GB" dirty="0"/>
          </a:p>
        </p:txBody>
      </p:sp>
      <p:pic>
        <p:nvPicPr>
          <p:cNvPr id="5" name="Picture 4" descr="A metal animal with a spikey mane&#10;&#10;AI-generated content may be incorrect.">
            <a:extLst>
              <a:ext uri="{FF2B5EF4-FFF2-40B4-BE49-F238E27FC236}">
                <a16:creationId xmlns:a16="http://schemas.microsoft.com/office/drawing/2014/main" id="{1ACCA612-509C-0AB2-8FF0-48F0949D33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504" y="3773930"/>
            <a:ext cx="3127400" cy="2377140"/>
          </a:xfrm>
          <a:prstGeom prst="rect">
            <a:avLst/>
          </a:prstGeom>
        </p:spPr>
      </p:pic>
      <p:pic>
        <p:nvPicPr>
          <p:cNvPr id="7" name="Picture 6" descr="A close-up of a dress&#10;&#10;AI-generated content may be incorrect.">
            <a:extLst>
              <a:ext uri="{FF2B5EF4-FFF2-40B4-BE49-F238E27FC236}">
                <a16:creationId xmlns:a16="http://schemas.microsoft.com/office/drawing/2014/main" id="{CC53DE78-54DF-B0C9-A17E-789429F16A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7743" y="3773930"/>
            <a:ext cx="2543766" cy="2377141"/>
          </a:xfrm>
          <a:prstGeom prst="rect">
            <a:avLst/>
          </a:prstGeom>
        </p:spPr>
      </p:pic>
      <p:pic>
        <p:nvPicPr>
          <p:cNvPr id="13" name="Picture 12" descr="A blue shelves with signs and signs&#10;&#10;AI-generated content may be incorrect.">
            <a:extLst>
              <a:ext uri="{FF2B5EF4-FFF2-40B4-BE49-F238E27FC236}">
                <a16:creationId xmlns:a16="http://schemas.microsoft.com/office/drawing/2014/main" id="{46B73FC0-C44B-8532-9E1B-45D3408287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883" y="3773930"/>
            <a:ext cx="1775341" cy="2348090"/>
          </a:xfrm>
          <a:prstGeom prst="rect">
            <a:avLst/>
          </a:prstGeom>
        </p:spPr>
      </p:pic>
      <p:pic>
        <p:nvPicPr>
          <p:cNvPr id="17" name="Picture 16">
            <a:extLst>
              <a:ext uri="{FF2B5EF4-FFF2-40B4-BE49-F238E27FC236}">
                <a16:creationId xmlns:a16="http://schemas.microsoft.com/office/drawing/2014/main" id="{422F0AF5-12D9-2FAC-60B9-55D9C10DDC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30661" y="3759404"/>
            <a:ext cx="2015147" cy="2391666"/>
          </a:xfrm>
          <a:prstGeom prst="rect">
            <a:avLst/>
          </a:prstGeom>
        </p:spPr>
      </p:pic>
    </p:spTree>
    <p:extLst>
      <p:ext uri="{BB962C8B-B14F-4D97-AF65-F5344CB8AC3E}">
        <p14:creationId xmlns:p14="http://schemas.microsoft.com/office/powerpoint/2010/main" val="39157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A6502AA-26ED-ED0D-F57C-D1C4F74B5116}"/>
              </a:ext>
            </a:extLst>
          </p:cNvPr>
          <p:cNvSpPr txBox="1"/>
          <p:nvPr/>
        </p:nvSpPr>
        <p:spPr>
          <a:xfrm>
            <a:off x="2644951" y="682581"/>
            <a:ext cx="6004883" cy="707886"/>
          </a:xfrm>
          <a:prstGeom prst="rect">
            <a:avLst/>
          </a:prstGeom>
          <a:noFill/>
        </p:spPr>
        <p:txBody>
          <a:bodyPr wrap="square" rtlCol="0">
            <a:spAutoFit/>
          </a:bodyPr>
          <a:lstStyle/>
          <a:p>
            <a:pPr algn="ctr"/>
            <a:r>
              <a:rPr lang="en-GB" sz="4000" dirty="0"/>
              <a:t>Our collecting policy</a:t>
            </a:r>
          </a:p>
        </p:txBody>
      </p:sp>
      <p:sp>
        <p:nvSpPr>
          <p:cNvPr id="2" name="TextBox 1">
            <a:extLst>
              <a:ext uri="{FF2B5EF4-FFF2-40B4-BE49-F238E27FC236}">
                <a16:creationId xmlns:a16="http://schemas.microsoft.com/office/drawing/2014/main" id="{8ACF66BB-E6EC-266B-34A7-CDF58BA2EABE}"/>
              </a:ext>
            </a:extLst>
          </p:cNvPr>
          <p:cNvSpPr txBox="1"/>
          <p:nvPr/>
        </p:nvSpPr>
        <p:spPr>
          <a:xfrm>
            <a:off x="1781907" y="1875694"/>
            <a:ext cx="8823570" cy="3139321"/>
          </a:xfrm>
          <a:prstGeom prst="rect">
            <a:avLst/>
          </a:prstGeom>
          <a:noFill/>
        </p:spPr>
        <p:txBody>
          <a:bodyPr wrap="square" rtlCol="0">
            <a:spAutoFit/>
          </a:bodyPr>
          <a:lstStyle/>
          <a:p>
            <a:r>
              <a:rPr lang="en-GB" sz="3600" dirty="0"/>
              <a:t>To collect and record the natural life of the County of Leicestershire and to reflect the histories, interests and aspirations of the people who have made it their home and place of work.</a:t>
            </a:r>
          </a:p>
          <a:p>
            <a:endParaRPr lang="en-GB" dirty="0"/>
          </a:p>
        </p:txBody>
      </p:sp>
    </p:spTree>
    <p:extLst>
      <p:ext uri="{BB962C8B-B14F-4D97-AF65-F5344CB8AC3E}">
        <p14:creationId xmlns:p14="http://schemas.microsoft.com/office/powerpoint/2010/main" val="182640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1E15003-FE4D-BAA6-FCA9-2D9EAE499DDC}"/>
              </a:ext>
            </a:extLst>
          </p:cNvPr>
          <p:cNvSpPr txBox="1"/>
          <p:nvPr/>
        </p:nvSpPr>
        <p:spPr>
          <a:xfrm>
            <a:off x="599128" y="343252"/>
            <a:ext cx="5496871" cy="1323439"/>
          </a:xfrm>
          <a:prstGeom prst="rect">
            <a:avLst/>
          </a:prstGeom>
          <a:noFill/>
        </p:spPr>
        <p:txBody>
          <a:bodyPr wrap="square" rtlCol="0">
            <a:spAutoFit/>
          </a:bodyPr>
          <a:lstStyle/>
          <a:p>
            <a:r>
              <a:rPr lang="en-GB" sz="4000" dirty="0"/>
              <a:t>Is this reflected in our actual collections?</a:t>
            </a:r>
          </a:p>
        </p:txBody>
      </p:sp>
      <p:pic>
        <p:nvPicPr>
          <p:cNvPr id="3" name="Picture 2" descr="A close-up of a moth&#10;&#10;Description automatically generated">
            <a:extLst>
              <a:ext uri="{FF2B5EF4-FFF2-40B4-BE49-F238E27FC236}">
                <a16:creationId xmlns:a16="http://schemas.microsoft.com/office/drawing/2014/main" id="{C28E9810-2EB9-D308-E28D-8FD6DD1FB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1461" y="4339724"/>
            <a:ext cx="3121152" cy="1813560"/>
          </a:xfrm>
          <a:prstGeom prst="rect">
            <a:avLst/>
          </a:prstGeom>
        </p:spPr>
      </p:pic>
      <p:pic>
        <p:nvPicPr>
          <p:cNvPr id="8" name="Picture 7" descr="A group of people in a construction site&#10;&#10;Description automatically generated">
            <a:extLst>
              <a:ext uri="{FF2B5EF4-FFF2-40B4-BE49-F238E27FC236}">
                <a16:creationId xmlns:a16="http://schemas.microsoft.com/office/drawing/2014/main" id="{90470984-FE51-48BB-3ECC-18B1EE34BF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3093" y="2548131"/>
            <a:ext cx="3593152" cy="2698373"/>
          </a:xfrm>
          <a:prstGeom prst="rect">
            <a:avLst/>
          </a:prstGeom>
        </p:spPr>
      </p:pic>
      <p:pic>
        <p:nvPicPr>
          <p:cNvPr id="10" name="Picture 9" descr="A nurse and a child&#10;&#10;Description automatically generated">
            <a:extLst>
              <a:ext uri="{FF2B5EF4-FFF2-40B4-BE49-F238E27FC236}">
                <a16:creationId xmlns:a16="http://schemas.microsoft.com/office/drawing/2014/main" id="{0AF37755-CE16-76C2-4210-BE29798877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11274" y="217630"/>
            <a:ext cx="2005584" cy="3121152"/>
          </a:xfrm>
          <a:prstGeom prst="rect">
            <a:avLst/>
          </a:prstGeom>
        </p:spPr>
      </p:pic>
      <p:pic>
        <p:nvPicPr>
          <p:cNvPr id="12" name="Picture 11" descr="A toy robot and a robot&#10;&#10;Description automatically generated">
            <a:extLst>
              <a:ext uri="{FF2B5EF4-FFF2-40B4-BE49-F238E27FC236}">
                <a16:creationId xmlns:a16="http://schemas.microsoft.com/office/drawing/2014/main" id="{D0E26415-A4B8-110A-21D8-F0CDA51C83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05163" y="3543274"/>
            <a:ext cx="2264502" cy="2824421"/>
          </a:xfrm>
          <a:prstGeom prst="rect">
            <a:avLst/>
          </a:prstGeom>
        </p:spPr>
      </p:pic>
      <p:pic>
        <p:nvPicPr>
          <p:cNvPr id="11" name="Picture 10" descr="A group of sheep standing on rocks&#10;&#10;Description automatically generated">
            <a:extLst>
              <a:ext uri="{FF2B5EF4-FFF2-40B4-BE49-F238E27FC236}">
                <a16:creationId xmlns:a16="http://schemas.microsoft.com/office/drawing/2014/main" id="{A3A90363-957E-13CD-55C1-70622D7A0BC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7318" y="786325"/>
            <a:ext cx="3121152" cy="2139696"/>
          </a:xfrm>
          <a:prstGeom prst="rect">
            <a:avLst/>
          </a:prstGeom>
        </p:spPr>
      </p:pic>
      <p:pic>
        <p:nvPicPr>
          <p:cNvPr id="18" name="Picture 17" descr="A close-up of a coin&#10;&#10;Description automatically generated">
            <a:extLst>
              <a:ext uri="{FF2B5EF4-FFF2-40B4-BE49-F238E27FC236}">
                <a16:creationId xmlns:a16="http://schemas.microsoft.com/office/drawing/2014/main" id="{618E75C7-BC20-75AB-63D7-D72EDD5990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60427" y="1778206"/>
            <a:ext cx="2184088" cy="2295631"/>
          </a:xfrm>
          <a:prstGeom prst="rect">
            <a:avLst/>
          </a:prstGeom>
        </p:spPr>
      </p:pic>
    </p:spTree>
    <p:extLst>
      <p:ext uri="{BB962C8B-B14F-4D97-AF65-F5344CB8AC3E}">
        <p14:creationId xmlns:p14="http://schemas.microsoft.com/office/powerpoint/2010/main" val="142264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D596-3868-E8EE-869F-D46B9533CFCE}"/>
              </a:ext>
            </a:extLst>
          </p:cNvPr>
          <p:cNvSpPr>
            <a:spLocks noGrp="1"/>
          </p:cNvSpPr>
          <p:nvPr>
            <p:ph type="title"/>
          </p:nvPr>
        </p:nvSpPr>
        <p:spPr/>
        <p:txBody>
          <a:bodyPr/>
          <a:lstStyle/>
          <a:p>
            <a:r>
              <a:rPr lang="en-GB" dirty="0"/>
              <a:t>Some collections have a less obvious link</a:t>
            </a:r>
          </a:p>
        </p:txBody>
      </p:sp>
      <p:sp>
        <p:nvSpPr>
          <p:cNvPr id="3" name="Content Placeholder 2">
            <a:extLst>
              <a:ext uri="{FF2B5EF4-FFF2-40B4-BE49-F238E27FC236}">
                <a16:creationId xmlns:a16="http://schemas.microsoft.com/office/drawing/2014/main" id="{AFD7CCF0-7C48-CF83-258A-62080D42B9C9}"/>
              </a:ext>
            </a:extLst>
          </p:cNvPr>
          <p:cNvSpPr>
            <a:spLocks noGrp="1"/>
          </p:cNvSpPr>
          <p:nvPr>
            <p:ph idx="1"/>
          </p:nvPr>
        </p:nvSpPr>
        <p:spPr>
          <a:xfrm>
            <a:off x="837602" y="1564367"/>
            <a:ext cx="4656364" cy="3603625"/>
          </a:xfrm>
        </p:spPr>
        <p:txBody>
          <a:bodyPr/>
          <a:lstStyle/>
          <a:p>
            <a:r>
              <a:rPr lang="en-GB" dirty="0"/>
              <a:t>Mass-produced objects</a:t>
            </a:r>
          </a:p>
          <a:p>
            <a:r>
              <a:rPr lang="en-GB" dirty="0"/>
              <a:t>Fashion</a:t>
            </a:r>
          </a:p>
          <a:p>
            <a:r>
              <a:rPr lang="en-GB" dirty="0"/>
              <a:t>World Cultures</a:t>
            </a:r>
          </a:p>
          <a:p>
            <a:r>
              <a:rPr lang="en-GB" dirty="0"/>
              <a:t>Things collected in the past that would not fit our current collecting policy</a:t>
            </a:r>
          </a:p>
        </p:txBody>
      </p:sp>
      <p:pic>
        <p:nvPicPr>
          <p:cNvPr id="5" name="Picture 4">
            <a:extLst>
              <a:ext uri="{FF2B5EF4-FFF2-40B4-BE49-F238E27FC236}">
                <a16:creationId xmlns:a16="http://schemas.microsoft.com/office/drawing/2014/main" id="{72595C83-C292-6F46-CDED-326E66FDFF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3966" y="4699387"/>
            <a:ext cx="3051486" cy="2021114"/>
          </a:xfrm>
          <a:prstGeom prst="rect">
            <a:avLst/>
          </a:prstGeom>
        </p:spPr>
      </p:pic>
      <p:pic>
        <p:nvPicPr>
          <p:cNvPr id="8" name="Picture 7" descr="A display of jewelry on shelves&#10;&#10;AI-generated content may be incorrect.">
            <a:extLst>
              <a:ext uri="{FF2B5EF4-FFF2-40B4-BE49-F238E27FC236}">
                <a16:creationId xmlns:a16="http://schemas.microsoft.com/office/drawing/2014/main" id="{A7443AD9-BC95-AEF2-9DEE-E8A9BBE965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52744" y="1233818"/>
            <a:ext cx="2598072" cy="2808514"/>
          </a:xfrm>
          <a:prstGeom prst="rect">
            <a:avLst/>
          </a:prstGeom>
        </p:spPr>
      </p:pic>
      <p:pic>
        <p:nvPicPr>
          <p:cNvPr id="14" name="Picture 13" descr="A group of women in a room&#10;&#10;AI-generated content may be incorrect.">
            <a:extLst>
              <a:ext uri="{FF2B5EF4-FFF2-40B4-BE49-F238E27FC236}">
                <a16:creationId xmlns:a16="http://schemas.microsoft.com/office/drawing/2014/main" id="{04431A09-70B1-86ED-4B5A-E79073210B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11737" y="1233818"/>
            <a:ext cx="2288041" cy="3050721"/>
          </a:xfrm>
          <a:prstGeom prst="rect">
            <a:avLst/>
          </a:prstGeom>
        </p:spPr>
      </p:pic>
      <p:pic>
        <p:nvPicPr>
          <p:cNvPr id="16" name="Picture 15" descr="A pair of red and green shoes&#10;&#10;AI-generated content may be incorrect.">
            <a:extLst>
              <a:ext uri="{FF2B5EF4-FFF2-40B4-BE49-F238E27FC236}">
                <a16:creationId xmlns:a16="http://schemas.microsoft.com/office/drawing/2014/main" id="{193A2FCF-66E9-6555-EAA1-3C9972B9F4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3101" y="4699387"/>
            <a:ext cx="3031672" cy="2021114"/>
          </a:xfrm>
          <a:prstGeom prst="rect">
            <a:avLst/>
          </a:prstGeom>
        </p:spPr>
      </p:pic>
    </p:spTree>
    <p:extLst>
      <p:ext uri="{BB962C8B-B14F-4D97-AF65-F5344CB8AC3E}">
        <p14:creationId xmlns:p14="http://schemas.microsoft.com/office/powerpoint/2010/main" val="319904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1E15003-FE4D-BAA6-FCA9-2D9EAE499DDC}"/>
              </a:ext>
            </a:extLst>
          </p:cNvPr>
          <p:cNvSpPr txBox="1"/>
          <p:nvPr/>
        </p:nvSpPr>
        <p:spPr>
          <a:xfrm>
            <a:off x="1248128" y="592919"/>
            <a:ext cx="9329561" cy="1815882"/>
          </a:xfrm>
          <a:prstGeom prst="rect">
            <a:avLst/>
          </a:prstGeom>
          <a:noFill/>
        </p:spPr>
        <p:txBody>
          <a:bodyPr wrap="square" rtlCol="0">
            <a:spAutoFit/>
          </a:bodyPr>
          <a:lstStyle/>
          <a:p>
            <a:r>
              <a:rPr lang="en-GB" sz="4000" dirty="0"/>
              <a:t>Museums and their collections can reinforce and influence our sense of place</a:t>
            </a:r>
          </a:p>
          <a:p>
            <a:endParaRPr lang="en-GB" sz="3200" dirty="0"/>
          </a:p>
        </p:txBody>
      </p:sp>
      <p:sp>
        <p:nvSpPr>
          <p:cNvPr id="2" name="TextBox 1">
            <a:extLst>
              <a:ext uri="{FF2B5EF4-FFF2-40B4-BE49-F238E27FC236}">
                <a16:creationId xmlns:a16="http://schemas.microsoft.com/office/drawing/2014/main" id="{B83B259A-1066-8E2E-AC95-4DD094A86161}"/>
              </a:ext>
            </a:extLst>
          </p:cNvPr>
          <p:cNvSpPr txBox="1"/>
          <p:nvPr/>
        </p:nvSpPr>
        <p:spPr>
          <a:xfrm>
            <a:off x="1248128" y="2408801"/>
            <a:ext cx="8607072" cy="3139321"/>
          </a:xfrm>
          <a:prstGeom prst="rect">
            <a:avLst/>
          </a:prstGeom>
          <a:noFill/>
        </p:spPr>
        <p:txBody>
          <a:bodyPr wrap="square" rtlCol="0">
            <a:spAutoFit/>
          </a:bodyPr>
          <a:lstStyle/>
          <a:p>
            <a:r>
              <a:rPr lang="en-GB" sz="3600" dirty="0"/>
              <a:t>But…</a:t>
            </a:r>
          </a:p>
          <a:p>
            <a:pPr marL="571500" indent="-571500">
              <a:buFont typeface="Arial" panose="020B0604020202020204" pitchFamily="34" charset="0"/>
              <a:buChar char="•"/>
            </a:pPr>
            <a:r>
              <a:rPr lang="en-GB" sz="3600" dirty="0"/>
              <a:t>Whose place?</a:t>
            </a:r>
          </a:p>
          <a:p>
            <a:pPr marL="571500" indent="-571500">
              <a:buFont typeface="Arial" panose="020B0604020202020204" pitchFamily="34" charset="0"/>
              <a:buChar char="•"/>
            </a:pPr>
            <a:r>
              <a:rPr lang="en-GB" sz="3600" dirty="0"/>
              <a:t>Who gets to decide?</a:t>
            </a:r>
          </a:p>
          <a:p>
            <a:pPr marL="571500" indent="-571500">
              <a:buFont typeface="Arial" panose="020B0604020202020204" pitchFamily="34" charset="0"/>
              <a:buChar char="•"/>
            </a:pPr>
            <a:r>
              <a:rPr lang="en-GB" sz="3600" dirty="0"/>
              <a:t>How can we reflect changing places and include new voices?</a:t>
            </a:r>
          </a:p>
          <a:p>
            <a:endParaRPr lang="en-GB" dirty="0"/>
          </a:p>
        </p:txBody>
      </p:sp>
    </p:spTree>
    <p:extLst>
      <p:ext uri="{BB962C8B-B14F-4D97-AF65-F5344CB8AC3E}">
        <p14:creationId xmlns:p14="http://schemas.microsoft.com/office/powerpoint/2010/main" val="262160743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978318D-9C76-4B17-8C3F-1DE677C9C01E}" vid="{2B87FAED-B647-409D-A14E-3A7981AF32C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978318D-9C76-4B17-8C3F-1DE677C9C01E}" vid="{2B87FAED-B647-409D-A14E-3A7981AF32C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5290</TotalTime>
  <Words>1270</Words>
  <Application>Microsoft Office PowerPoint</Application>
  <PresentationFormat>Widescreen</PresentationFormat>
  <Paragraphs>207</Paragraphs>
  <Slides>42</Slides>
  <Notes>9</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0</vt:i4>
      </vt:variant>
      <vt:variant>
        <vt:lpstr>Slide Titles</vt:lpstr>
      </vt:variant>
      <vt:variant>
        <vt:i4>42</vt:i4>
      </vt:variant>
    </vt:vector>
  </HeadingPairs>
  <TitlesOfParts>
    <vt:vector size="49" baseType="lpstr">
      <vt:lpstr>Arial</vt:lpstr>
      <vt:lpstr>Calibri</vt:lpstr>
      <vt:lpstr>Calibri Light</vt:lpstr>
      <vt:lpstr>Symbol</vt:lpstr>
      <vt:lpstr>Office Theme</vt:lpstr>
      <vt:lpstr>1_Office Theme</vt:lpstr>
      <vt:lpstr>2_Office Theme</vt:lpstr>
      <vt:lpstr>Sense of Place People and Stories </vt:lpstr>
      <vt:lpstr>What are we going to be doing today? </vt:lpstr>
      <vt:lpstr>Welcome and Introductions </vt:lpstr>
      <vt:lpstr>  </vt:lpstr>
      <vt:lpstr>People and Stories</vt:lpstr>
      <vt:lpstr>PowerPoint Presentation</vt:lpstr>
      <vt:lpstr>PowerPoint Presentation</vt:lpstr>
      <vt:lpstr>Some collections have a less obvious link</vt:lpstr>
      <vt:lpstr>PowerPoint Presentation</vt:lpstr>
      <vt:lpstr>Who is missing?</vt:lpstr>
      <vt:lpstr>PowerPoint Presentation</vt:lpstr>
      <vt:lpstr>PowerPoint Presentation</vt:lpstr>
      <vt:lpstr>PowerPoint Presentation</vt:lpstr>
      <vt:lpstr>How are we putting it into action and what have we achieved? </vt:lpstr>
      <vt:lpstr>Friends Welcome at the  1620s House &amp; Garden</vt:lpstr>
      <vt:lpstr>PowerPoint Presentation</vt:lpstr>
      <vt:lpstr>Break</vt:lpstr>
      <vt:lpstr>Case Studies</vt:lpstr>
      <vt:lpstr>The Millennium Collection </vt:lpstr>
      <vt:lpstr>The Millennium Collection </vt:lpstr>
      <vt:lpstr>Next steps – Young People and Collecting</vt:lpstr>
      <vt:lpstr>Stitching Traditions</vt:lpstr>
      <vt:lpstr>Stitching Traditions</vt:lpstr>
      <vt:lpstr>Stitching Traditions</vt:lpstr>
      <vt:lpstr>Stitching Stories</vt:lpstr>
      <vt:lpstr>Creating a display</vt:lpstr>
      <vt:lpstr>Continuing the thread</vt:lpstr>
      <vt:lpstr>Villiers Revealed</vt:lpstr>
      <vt:lpstr>Why now?</vt:lpstr>
      <vt:lpstr>Our approach</vt:lpstr>
      <vt:lpstr>PowerPoint Presentation</vt:lpstr>
      <vt:lpstr>PowerPoint Presentation</vt:lpstr>
      <vt:lpstr>Why Villiers?</vt:lpstr>
      <vt:lpstr>What was the result? </vt:lpstr>
      <vt:lpstr>Villiers Revealed – We have always been here</vt:lpstr>
      <vt:lpstr>What we learned</vt:lpstr>
      <vt:lpstr>Break  </vt:lpstr>
      <vt:lpstr>Workshop</vt:lpstr>
      <vt:lpstr>Workshop</vt:lpstr>
      <vt:lpstr>Workshop</vt:lpstr>
      <vt:lpstr>Feedback</vt:lpstr>
      <vt:lpstr>What will you take away?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Revealing Villiers</dc:title>
  <dc:creator>Alison Clague</dc:creator>
  <cp:lastModifiedBy>Alison Clague</cp:lastModifiedBy>
  <cp:revision>43</cp:revision>
  <cp:lastPrinted>2024-11-18T16:05:40Z</cp:lastPrinted>
  <dcterms:created xsi:type="dcterms:W3CDTF">2024-07-08T13:24:28Z</dcterms:created>
  <dcterms:modified xsi:type="dcterms:W3CDTF">2025-09-22T12:49:42Z</dcterms:modified>
</cp:coreProperties>
</file>