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256" r:id="rId3"/>
    <p:sldId id="373" r:id="rId4"/>
    <p:sldId id="374" r:id="rId5"/>
    <p:sldId id="375" r:id="rId6"/>
    <p:sldId id="376" r:id="rId7"/>
    <p:sldId id="380" r:id="rId8"/>
    <p:sldId id="379" r:id="rId9"/>
    <p:sldId id="377" r:id="rId10"/>
    <p:sldId id="381" r:id="rId11"/>
    <p:sldId id="3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64957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helle Gluyas-Cain" userId="0d54424d-d5a5-4ded-b822-24b41d0cd4a4" providerId="ADAL" clId="{4B8A1648-973D-4122-BF1F-877B004729BC}"/>
    <pc:docChg chg="modSld">
      <pc:chgData name="Rochelle Gluyas-Cain" userId="0d54424d-d5a5-4ded-b822-24b41d0cd4a4" providerId="ADAL" clId="{4B8A1648-973D-4122-BF1F-877B004729BC}" dt="2025-02-27T15:03:02.265" v="9" actId="20577"/>
      <pc:docMkLst>
        <pc:docMk/>
      </pc:docMkLst>
      <pc:sldChg chg="modNotesTx">
        <pc:chgData name="Rochelle Gluyas-Cain" userId="0d54424d-d5a5-4ded-b822-24b41d0cd4a4" providerId="ADAL" clId="{4B8A1648-973D-4122-BF1F-877B004729BC}" dt="2025-02-27T15:02:21.265" v="0" actId="20577"/>
        <pc:sldMkLst>
          <pc:docMk/>
          <pc:sldMk cId="3872117798" sldId="256"/>
        </pc:sldMkLst>
      </pc:sldChg>
      <pc:sldChg chg="modNotesTx">
        <pc:chgData name="Rochelle Gluyas-Cain" userId="0d54424d-d5a5-4ded-b822-24b41d0cd4a4" providerId="ADAL" clId="{4B8A1648-973D-4122-BF1F-877B004729BC}" dt="2025-02-27T15:02:25.368" v="1" actId="20577"/>
        <pc:sldMkLst>
          <pc:docMk/>
          <pc:sldMk cId="3068903346" sldId="373"/>
        </pc:sldMkLst>
      </pc:sldChg>
      <pc:sldChg chg="modNotesTx">
        <pc:chgData name="Rochelle Gluyas-Cain" userId="0d54424d-d5a5-4ded-b822-24b41d0cd4a4" providerId="ADAL" clId="{4B8A1648-973D-4122-BF1F-877B004729BC}" dt="2025-02-27T15:02:31.589" v="2" actId="20577"/>
        <pc:sldMkLst>
          <pc:docMk/>
          <pc:sldMk cId="1924938455" sldId="374"/>
        </pc:sldMkLst>
      </pc:sldChg>
      <pc:sldChg chg="modNotesTx">
        <pc:chgData name="Rochelle Gluyas-Cain" userId="0d54424d-d5a5-4ded-b822-24b41d0cd4a4" providerId="ADAL" clId="{4B8A1648-973D-4122-BF1F-877B004729BC}" dt="2025-02-27T15:02:35.756" v="3" actId="20577"/>
        <pc:sldMkLst>
          <pc:docMk/>
          <pc:sldMk cId="1610479963" sldId="375"/>
        </pc:sldMkLst>
      </pc:sldChg>
      <pc:sldChg chg="modNotesTx">
        <pc:chgData name="Rochelle Gluyas-Cain" userId="0d54424d-d5a5-4ded-b822-24b41d0cd4a4" providerId="ADAL" clId="{4B8A1648-973D-4122-BF1F-877B004729BC}" dt="2025-02-27T15:02:39.860" v="4" actId="20577"/>
        <pc:sldMkLst>
          <pc:docMk/>
          <pc:sldMk cId="3868217438" sldId="376"/>
        </pc:sldMkLst>
      </pc:sldChg>
      <pc:sldChg chg="modNotesTx">
        <pc:chgData name="Rochelle Gluyas-Cain" userId="0d54424d-d5a5-4ded-b822-24b41d0cd4a4" providerId="ADAL" clId="{4B8A1648-973D-4122-BF1F-877B004729BC}" dt="2025-02-27T15:02:54.629" v="7" actId="20577"/>
        <pc:sldMkLst>
          <pc:docMk/>
          <pc:sldMk cId="3430880403" sldId="377"/>
        </pc:sldMkLst>
      </pc:sldChg>
      <pc:sldChg chg="modNotesTx">
        <pc:chgData name="Rochelle Gluyas-Cain" userId="0d54424d-d5a5-4ded-b822-24b41d0cd4a4" providerId="ADAL" clId="{4B8A1648-973D-4122-BF1F-877B004729BC}" dt="2025-02-27T15:02:48.843" v="6" actId="20577"/>
        <pc:sldMkLst>
          <pc:docMk/>
          <pc:sldMk cId="1443245826" sldId="379"/>
        </pc:sldMkLst>
      </pc:sldChg>
      <pc:sldChg chg="modNotesTx">
        <pc:chgData name="Rochelle Gluyas-Cain" userId="0d54424d-d5a5-4ded-b822-24b41d0cd4a4" providerId="ADAL" clId="{4B8A1648-973D-4122-BF1F-877B004729BC}" dt="2025-02-27T15:02:44.295" v="5" actId="20577"/>
        <pc:sldMkLst>
          <pc:docMk/>
          <pc:sldMk cId="2667553930" sldId="380"/>
        </pc:sldMkLst>
      </pc:sldChg>
      <pc:sldChg chg="modNotesTx">
        <pc:chgData name="Rochelle Gluyas-Cain" userId="0d54424d-d5a5-4ded-b822-24b41d0cd4a4" providerId="ADAL" clId="{4B8A1648-973D-4122-BF1F-877B004729BC}" dt="2025-02-27T15:02:58.306" v="8" actId="20577"/>
        <pc:sldMkLst>
          <pc:docMk/>
          <pc:sldMk cId="2861894370" sldId="381"/>
        </pc:sldMkLst>
      </pc:sldChg>
      <pc:sldChg chg="modNotesTx">
        <pc:chgData name="Rochelle Gluyas-Cain" userId="0d54424d-d5a5-4ded-b822-24b41d0cd4a4" providerId="ADAL" clId="{4B8A1648-973D-4122-BF1F-877B004729BC}" dt="2025-02-27T15:03:02.265" v="9" actId="20577"/>
        <pc:sldMkLst>
          <pc:docMk/>
          <pc:sldMk cId="2738007544" sldId="3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1D5F0-15CF-4431-A95C-A876CB305D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C8D52-8635-474C-A4B0-FF358CD069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83453-2F0F-41B4-8B07-24A604B243E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31699-7B48-428E-8441-27DD1F8C5F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18094-2589-4473-8874-B2EF84CB63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E62F2-F8E0-413B-87A7-E289C298C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8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0DEC0-ADC7-4C33-A7E0-43FEC345A1F9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251EC-7621-4AA2-9BD2-FA2F6701B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39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251EC-7621-4AA2-9BD2-FA2F6701B60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46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4803F-6F3F-ABBA-2A66-8C7452D1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C361B4-4903-E0BB-C925-526D0792C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136476-EB38-1324-83C6-69D83AC4F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DBF13-6F02-863F-0F96-0A3F35BD6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251EC-7621-4AA2-9BD2-FA2F6701B6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73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251EC-7621-4AA2-9BD2-FA2F6701B6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35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251EC-7621-4AA2-9BD2-FA2F6701B6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89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251EC-7621-4AA2-9BD2-FA2F6701B6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605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251EC-7621-4AA2-9BD2-FA2F6701B6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05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251EC-7621-4AA2-9BD2-FA2F6701B6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824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251EC-7621-4AA2-9BD2-FA2F6701B6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76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251EC-7621-4AA2-9BD2-FA2F6701B6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799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251EC-7621-4AA2-9BD2-FA2F6701B6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57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72E8E-4246-4F16-9948-4108A1C5C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177FB-E251-4A10-BD5F-1B9BD1B13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3A37A-5241-40B3-AA9F-7A58623F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5B6A2-C8C6-444B-AA7B-865F07C0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29C62-709C-407A-A150-80DF5052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4B184C-1EB1-407B-B026-4ED834907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F75DE29-E219-7D8A-6F46-7397A68EF5B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20864490"/>
              </p:ext>
            </p:extLst>
          </p:nvPr>
        </p:nvGraphicFramePr>
        <p:xfrm>
          <a:off x="0" y="0"/>
          <a:ext cx="9877425" cy="1272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172200" imgH="644400" progId="">
                  <p:embed/>
                </p:oleObj>
              </mc:Choice>
              <mc:Fallback>
                <p:oleObj r:id="rId3" imgW="6172200" imgH="644400" progId="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F75DE29-E219-7D8A-6F46-7397A68EF5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877425" cy="1272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C014479-9235-7A9F-EF04-54F12B3EFC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2" y="23813"/>
            <a:ext cx="1497542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8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5D9D-C2A7-4F4C-A411-05AEE640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E412A-4C2B-4761-9227-2DCB5E65D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3EFFD-C61D-43BD-98D0-AB2B8099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3F492-BEAA-4796-A07F-03A41BEF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62110-2AF1-4D20-A85D-1021C829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34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AA85D-3F6D-4D0B-9E90-102994EF8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AD967-5E26-46CD-906E-4DA000710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AF7DF-7DE3-4706-9E5E-1B7EDBCF1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B6730-80C5-49F6-A2C5-16892876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677E8-71FB-4588-8593-D5F44148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671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72E8E-4246-4F16-9948-4108A1C5C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177FB-E251-4A10-BD5F-1B9BD1B13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3A37A-5241-40B3-AA9F-7A58623F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5B6A2-C8C6-444B-AA7B-865F07C0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29C62-709C-407A-A150-80DF5052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67610B5-B26D-4989-A1FD-22CCA20FCA1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-1" y="0"/>
          <a:ext cx="12183125" cy="1272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172200" imgH="644400" progId="">
                  <p:embed/>
                </p:oleObj>
              </mc:Choice>
              <mc:Fallback>
                <p:oleObj r:id="rId2" imgW="6172200" imgH="64440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67610B5-B26D-4989-A1FD-22CCA20FC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" y="0"/>
                        <a:ext cx="12183125" cy="1272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0144103-D458-4103-93AA-BFCAFFB429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935" y="136525"/>
            <a:ext cx="1704033" cy="505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56DA42-2B49-461A-BE24-52FF0E202930}"/>
              </a:ext>
            </a:extLst>
          </p:cNvPr>
          <p:cNvPicPr/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846321"/>
            <a:ext cx="12192001" cy="2011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7BFD156C-6E60-DB9F-197A-8CB87E576C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2" y="23813"/>
            <a:ext cx="1497542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17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2CFD9-9038-488A-B664-F1260402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886E1-79FD-46B5-871E-B6DF7FB37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4B8EB-63DC-419E-812D-825EFCAAB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0A566-E622-47D4-86C2-F23ECB3B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AF088-FEC4-451B-93FE-5BE4D4A5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619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7BD1-B93D-496A-9CE9-D6094537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130DD-5738-4890-A0B7-E527237BD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A6EA9-13AC-4F80-A37D-BB751BB8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65DB3-A53C-47E4-ADBA-EECB9383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D2EC5-9856-4048-8F5F-DE29A90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96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6213-CD58-4A1D-873A-0774DD11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94DBA-A6C5-439F-B1A3-422691042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D10CC-D0B1-4E97-9AAF-055E0592D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2BADE-97E3-4E7C-8C4B-470289F7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C2E53-073E-4C12-8DEA-00FDA2C2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D842A-F83E-49E4-A798-B26958FF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652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E852-CA00-4247-9DC6-19C1D843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B2DD9-8D01-4CD0-AA26-344D2F2DD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CCF83-2DA5-4E98-828A-8F6FB7323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2B594-7FD1-4B05-9A50-ABBF05A99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DBCBD6-D806-495F-A1D9-7C0565EDD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BC1AA0-31A8-4959-A651-6ADB6C4D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2354A-8A06-4065-B5C2-4585755F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C0DBEB-3011-443C-A437-639C035E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14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5F1A-DB59-4988-82B3-59F2F1BF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71CDF-9AFA-43F2-BE95-58B488B9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97B87-7B75-4A17-8FCE-AE602854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868B1-E038-4579-81D1-002F6EC9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714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3C75D-101F-4DCC-9EF7-B1DC7D8C3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3B147C-494C-4964-8150-E796CB7E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DD3FB-4D34-401C-822D-22741DCF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169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FE760-4E3D-463E-B01C-CC717A9C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4E03B-1367-48DA-B820-7A04FE69F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6C2E6-4113-428B-8362-BA2CD05D1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F3A64-E380-4CB4-BD63-4222FBD2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E298A-42F5-4840-9BFE-825A5C0A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1E9E9-9BDD-4D1B-B3A5-764EEBC6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82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2CFD9-9038-488A-B664-F1260402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886E1-79FD-46B5-871E-B6DF7FB37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4B8EB-63DC-419E-812D-825EFCAAB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0A566-E622-47D4-86C2-F23ECB3B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AF088-FEC4-451B-93FE-5BE4D4A5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391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107D-21DB-4E1F-AEA5-0A9CA377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395DC-1245-4DF5-88C9-CB51B31D8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DF46D-FE53-478E-92E4-DE5C59542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6532B-7606-4592-AFBF-7CA4B63B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6AAAA-AF12-4F87-AE49-25A159BA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0753D-B37D-4662-8864-A7D95BF9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04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5D9D-C2A7-4F4C-A411-05AEE640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E412A-4C2B-4761-9227-2DCB5E65D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3EFFD-C61D-43BD-98D0-AB2B8099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3F492-BEAA-4796-A07F-03A41BEF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62110-2AF1-4D20-A85D-1021C829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474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AA85D-3F6D-4D0B-9E90-102994EF8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AD967-5E26-46CD-906E-4DA000710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AF7DF-7DE3-4706-9E5E-1B7EDBCF1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B6730-80C5-49F6-A2C5-16892876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677E8-71FB-4588-8593-D5F44148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3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7BD1-B93D-496A-9CE9-D6094537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130DD-5738-4890-A0B7-E527237BD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A6EA9-13AC-4F80-A37D-BB751BB8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65DB3-A53C-47E4-ADBA-EECB9383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D2EC5-9856-4048-8F5F-DE29A90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2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6213-CD58-4A1D-873A-0774DD11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94DBA-A6C5-439F-B1A3-422691042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D10CC-D0B1-4E97-9AAF-055E0592D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2BADE-97E3-4E7C-8C4B-470289F7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C2E53-073E-4C12-8DEA-00FDA2C2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D842A-F83E-49E4-A798-B26958FF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95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E852-CA00-4247-9DC6-19C1D843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B2DD9-8D01-4CD0-AA26-344D2F2DD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CCF83-2DA5-4E98-828A-8F6FB7323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2B594-7FD1-4B05-9A50-ABBF05A99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DBCBD6-D806-495F-A1D9-7C0565EDD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BC1AA0-31A8-4959-A651-6ADB6C4D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2354A-8A06-4065-B5C2-4585755F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C0DBEB-3011-443C-A437-639C035E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18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5F1A-DB59-4988-82B3-59F2F1BF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71CDF-9AFA-43F2-BE95-58B488B9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97B87-7B75-4A17-8FCE-AE602854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868B1-E038-4579-81D1-002F6EC9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51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3C75D-101F-4DCC-9EF7-B1DC7D8C3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3B147C-494C-4964-8150-E796CB7E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DD3FB-4D34-401C-822D-22741DCF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85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FE760-4E3D-463E-B01C-CC717A9C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4E03B-1367-48DA-B820-7A04FE69F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6C2E6-4113-428B-8362-BA2CD05D1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F3A64-E380-4CB4-BD63-4222FBD2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E298A-42F5-4840-9BFE-825A5C0A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1E9E9-9BDD-4D1B-B3A5-764EEBC6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25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107D-21DB-4E1F-AEA5-0A9CA377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395DC-1245-4DF5-88C9-CB51B31D8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DF46D-FE53-478E-92E4-DE5C59542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6532B-7606-4592-AFBF-7CA4B63B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6AAAA-AF12-4F87-AE49-25A159BA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0753D-B37D-4662-8864-A7D95BF9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6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F78261-2DDA-4572-93E5-B1E2DFB6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9933E-E6F9-4DD6-AFCF-A37AA224D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A1EDC-2A96-43DC-8FAF-A88E74F6F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541FB-01C3-410E-BB48-005811F00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702AC-0B7C-4F90-9628-CC05C8E31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26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F78261-2DDA-4572-93E5-B1E2DFB6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9933E-E6F9-4DD6-AFCF-A37AA224D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A1EDC-2A96-43DC-8FAF-A88E74F6F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0DE04-E550-4433-9759-9C75D5D0FED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541FB-01C3-410E-BB48-005811F00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702AC-0B7C-4F90-9628-CC05C8E31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2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rtscouncil.org.uk/lets-create/strategy-2020-2030/investment-principl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ailuk.com/company-news/firstgroup-becomes-first-uk-public-transport-operator-to-commit-to-ambitious-net-zero-targ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legiomanuelrodriguez.cl/mr/exelearning/7IngU5/environmental_solution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8EE6EE9-BF42-42D9-B713-12C7A46A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9686"/>
            <a:ext cx="9144000" cy="3934821"/>
          </a:xfrm>
        </p:spPr>
        <p:txBody>
          <a:bodyPr>
            <a:normAutofit/>
          </a:bodyPr>
          <a:lstStyle/>
          <a:p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endParaRPr lang="en-GB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E42BFC0-33F2-4EBF-9DAA-51D83C863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39686"/>
            <a:ext cx="12192000" cy="3934820"/>
          </a:xfrm>
        </p:spPr>
        <p:txBody>
          <a:bodyPr>
            <a:normAutofit/>
          </a:bodyPr>
          <a:lstStyle/>
          <a:p>
            <a:pPr algn="l"/>
            <a:endParaRPr lang="en-GB" sz="3600" b="1" dirty="0"/>
          </a:p>
          <a:p>
            <a:endParaRPr lang="en-GB" sz="4000" b="1" dirty="0">
              <a:solidFill>
                <a:srgbClr val="519ED6"/>
              </a:solidFill>
              <a:latin typeface="alternate-gothic-no-1-d"/>
            </a:endParaRPr>
          </a:p>
          <a:p>
            <a:endParaRPr lang="en-GB" sz="4000" b="1" dirty="0">
              <a:solidFill>
                <a:srgbClr val="519ED6"/>
              </a:solidFill>
              <a:latin typeface="alternate-gothic-no-1-d"/>
            </a:endParaRPr>
          </a:p>
          <a:p>
            <a:endParaRPr lang="en-GB" sz="4000" b="1" dirty="0">
              <a:solidFill>
                <a:srgbClr val="519ED6"/>
              </a:solidFill>
              <a:latin typeface="alternate-gothic-no-1-d"/>
            </a:endParaRPr>
          </a:p>
          <a:p>
            <a:r>
              <a:rPr lang="en-GB" b="1" dirty="0">
                <a:solidFill>
                  <a:srgbClr val="519ED6"/>
                </a:solidFill>
                <a:latin typeface="alternate-gothic-no-1-d"/>
              </a:rPr>
              <a:t>Create space to spark imagination, celebrate communities and enhance wellbeing</a:t>
            </a:r>
            <a:endParaRPr lang="en-GB" sz="2000" b="1" dirty="0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89762738-502A-3C04-4975-AB3B85AE6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50" y="1253295"/>
            <a:ext cx="3578700" cy="21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17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04A74-E24F-16C2-1FC7-CB7D7B091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C68119C-CB75-EE1F-900B-FEF227AF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6" name="Picture 5" descr="Wooden blocks with question marks">
            <a:extLst>
              <a:ext uri="{FF2B5EF4-FFF2-40B4-BE49-F238E27FC236}">
                <a16:creationId xmlns:a16="http://schemas.microsoft.com/office/drawing/2014/main" id="{7400393E-96C9-9684-3776-9181F3EF6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43" y="1564925"/>
            <a:ext cx="5835113" cy="389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0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4D315D-C862-4910-8600-38EFE46C1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1026" name="Picture 2" descr="Coloured squares around text which says 'Environmental responsibility'">
            <a:extLst>
              <a:ext uri="{FF2B5EF4-FFF2-40B4-BE49-F238E27FC236}">
                <a16:creationId xmlns:a16="http://schemas.microsoft.com/office/drawing/2014/main" id="{56A7DEBA-FCA5-947C-3D26-4F541F33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1611911"/>
            <a:ext cx="6216015" cy="34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A4D4D6-9DC9-9851-7E14-E5817EEDF382}"/>
              </a:ext>
            </a:extLst>
          </p:cNvPr>
          <p:cNvSpPr txBox="1"/>
          <p:nvPr/>
        </p:nvSpPr>
        <p:spPr>
          <a:xfrm>
            <a:off x="3108960" y="5410200"/>
            <a:ext cx="671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>
                <a:hlinkClick r:id="rId4"/>
              </a:rPr>
              <a:t>https://www.artscouncil.org.uk/lets-create/strategy-2020-2030/investment-principles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90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4D315D-C862-4910-8600-38EFE46C1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5E4419-A9BF-7242-1871-31EF1526A868}"/>
              </a:ext>
            </a:extLst>
          </p:cNvPr>
          <p:cNvSpPr txBox="1"/>
          <p:nvPr/>
        </p:nvSpPr>
        <p:spPr>
          <a:xfrm>
            <a:off x="2264229" y="2013857"/>
            <a:ext cx="65495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24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 Month Ambition</a:t>
            </a:r>
          </a:p>
          <a:p>
            <a:endParaRPr lang="en-GB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Recruit more green champions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Share environmentally friendly practices</a:t>
            </a:r>
          </a:p>
          <a:p>
            <a:pPr marL="285750" indent="-285750">
              <a:buFontTx/>
              <a:buChar char="-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Celebrate and share the impact of change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Support stakeholders to embed environmental concerns within their work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400" dirty="0"/>
          </a:p>
        </p:txBody>
      </p:sp>
      <p:pic>
        <p:nvPicPr>
          <p:cNvPr id="4" name="Picture 3" descr="Calendar dates">
            <a:extLst>
              <a:ext uri="{FF2B5EF4-FFF2-40B4-BE49-F238E27FC236}">
                <a16:creationId xmlns:a16="http://schemas.microsoft.com/office/drawing/2014/main" id="{958DA5E7-ABA2-7AAA-F596-289D2E861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67" y="1676400"/>
            <a:ext cx="3024560" cy="201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3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ooking at a screen with icons&#10;&#10;Description automatically generated">
            <a:extLst>
              <a:ext uri="{FF2B5EF4-FFF2-40B4-BE49-F238E27FC236}">
                <a16:creationId xmlns:a16="http://schemas.microsoft.com/office/drawing/2014/main" id="{5D3CB2FF-D0E3-5B45-DB74-C9D53AEEBA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45314" y="2499360"/>
            <a:ext cx="3804725" cy="264047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4D315D-C862-4910-8600-38EFE46C1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DDB1B-182D-5F38-5A42-9AC65A722619}"/>
              </a:ext>
            </a:extLst>
          </p:cNvPr>
          <p:cNvSpPr txBox="1"/>
          <p:nvPr/>
        </p:nvSpPr>
        <p:spPr>
          <a:xfrm>
            <a:off x="1635760" y="1997839"/>
            <a:ext cx="596392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3 Year </a:t>
            </a:r>
            <a:r>
              <a:rPr lang="en-GB" sz="20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Ambition</a:t>
            </a: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Council has declared it’s intention to be net zero by 2030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Embed Environment and Net Zero strategies into our operating model</a:t>
            </a:r>
          </a:p>
          <a:p>
            <a:pPr marL="285750" indent="-285750">
              <a:buFontTx/>
              <a:buChar char="-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Ensure staff, creative practioners, participants, and volunteers are enabled to make their contribution 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47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4D315D-C862-4910-8600-38EFE46C1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3" descr="Bosworth">
            <a:extLst>
              <a:ext uri="{FF2B5EF4-FFF2-40B4-BE49-F238E27FC236}">
                <a16:creationId xmlns:a16="http://schemas.microsoft.com/office/drawing/2014/main" id="{95080933-4777-9E4D-E1D7-15ACB341C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136" y="951259"/>
            <a:ext cx="2196891" cy="1969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740E02-ADCF-C834-8A1C-D7A3DBA7F347}"/>
              </a:ext>
            </a:extLst>
          </p:cNvPr>
          <p:cNvSpPr txBox="1"/>
          <p:nvPr/>
        </p:nvSpPr>
        <p:spPr>
          <a:xfrm>
            <a:off x="931529" y="279679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Bosworth Bring &amp; Take Event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7B9EF6-0BF7-8714-4FAB-0F91DC0CA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237" y="1312585"/>
            <a:ext cx="2941234" cy="20071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BD42FE-9011-7FB0-1162-CA44871CF245}"/>
              </a:ext>
            </a:extLst>
          </p:cNvPr>
          <p:cNvSpPr txBox="1"/>
          <p:nvPr/>
        </p:nvSpPr>
        <p:spPr>
          <a:xfrm>
            <a:off x="8974702" y="4017285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Heritage &amp; Museums Environmental Training</a:t>
            </a:r>
          </a:p>
        </p:txBody>
      </p:sp>
      <p:pic>
        <p:nvPicPr>
          <p:cNvPr id="1028" name="Picture 4" descr="Net Zero logo">
            <a:extLst>
              <a:ext uri="{FF2B5EF4-FFF2-40B4-BE49-F238E27FC236}">
                <a16:creationId xmlns:a16="http://schemas.microsoft.com/office/drawing/2014/main" id="{A1CA8841-C363-263C-6AB2-DCD56D98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19" y="3553450"/>
            <a:ext cx="2521359" cy="21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A610EB-7796-9B2F-9034-F37C9F01D0BB}"/>
              </a:ext>
            </a:extLst>
          </p:cNvPr>
          <p:cNvSpPr txBox="1"/>
          <p:nvPr/>
        </p:nvSpPr>
        <p:spPr>
          <a:xfrm>
            <a:off x="4477978" y="4868958"/>
            <a:ext cx="1991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Net Zero Workshops held across Libraries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19A9CC-FD3B-9146-81F9-0E4700B04A56}"/>
              </a:ext>
            </a:extLst>
          </p:cNvPr>
          <p:cNvSpPr/>
          <p:nvPr/>
        </p:nvSpPr>
        <p:spPr>
          <a:xfrm>
            <a:off x="4363693" y="2494970"/>
            <a:ext cx="3704094" cy="130336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CB8380-8CD8-FDBF-5E64-193FBEF97788}"/>
              </a:ext>
            </a:extLst>
          </p:cNvPr>
          <p:cNvSpPr txBox="1"/>
          <p:nvPr/>
        </p:nvSpPr>
        <p:spPr>
          <a:xfrm>
            <a:off x="4950177" y="2700041"/>
            <a:ext cx="2881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we’re doing as a department</a:t>
            </a:r>
          </a:p>
        </p:txBody>
      </p:sp>
    </p:spTree>
    <p:extLst>
      <p:ext uri="{BB962C8B-B14F-4D97-AF65-F5344CB8AC3E}">
        <p14:creationId xmlns:p14="http://schemas.microsoft.com/office/powerpoint/2010/main" val="386821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4D315D-C862-4910-8600-38EFE46C1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2" name="Picture 1" descr="A collection of recycle bins&#10;&#10;Description automatically generated">
            <a:extLst>
              <a:ext uri="{FF2B5EF4-FFF2-40B4-BE49-F238E27FC236}">
                <a16:creationId xmlns:a16="http://schemas.microsoft.com/office/drawing/2014/main" id="{50268FB8-32CC-3D63-BBFF-FC0CB445D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24000" y="1122363"/>
            <a:ext cx="5935851" cy="49191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84A16A-BEBB-9C99-3067-442BCECA9825}"/>
              </a:ext>
            </a:extLst>
          </p:cNvPr>
          <p:cNvSpPr txBox="1"/>
          <p:nvPr/>
        </p:nvSpPr>
        <p:spPr>
          <a:xfrm>
            <a:off x="8198541" y="3325297"/>
            <a:ext cx="2174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Recycling</a:t>
            </a:r>
          </a:p>
        </p:txBody>
      </p:sp>
    </p:spTree>
    <p:extLst>
      <p:ext uri="{BB962C8B-B14F-4D97-AF65-F5344CB8AC3E}">
        <p14:creationId xmlns:p14="http://schemas.microsoft.com/office/powerpoint/2010/main" val="266755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4D315D-C862-4910-8600-38EFE46C1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82E514-C31C-BC7B-C230-9B80352287F8}"/>
              </a:ext>
            </a:extLst>
          </p:cNvPr>
          <p:cNvSpPr/>
          <p:nvPr/>
        </p:nvSpPr>
        <p:spPr>
          <a:xfrm>
            <a:off x="4363693" y="2858281"/>
            <a:ext cx="3704094" cy="130336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00D0AF-5F2B-0E73-9E49-E1A284F68461}"/>
              </a:ext>
            </a:extLst>
          </p:cNvPr>
          <p:cNvSpPr txBox="1"/>
          <p:nvPr/>
        </p:nvSpPr>
        <p:spPr>
          <a:xfrm>
            <a:off x="5046266" y="3032908"/>
            <a:ext cx="2881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we’re doing as a Council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13559-1CAE-C331-87E2-12BD010BF8C7}"/>
              </a:ext>
            </a:extLst>
          </p:cNvPr>
          <p:cNvSpPr txBox="1"/>
          <p:nvPr/>
        </p:nvSpPr>
        <p:spPr>
          <a:xfrm>
            <a:off x="666427" y="1797802"/>
            <a:ext cx="26347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LCC Actions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Comms Environment Bulletin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Intranet Posts e.g. recent post on sensitive re-gifting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Sustainable Travel Roadshows 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Environmental Audits</a:t>
            </a:r>
          </a:p>
        </p:txBody>
      </p:sp>
    </p:spTree>
    <p:extLst>
      <p:ext uri="{BB962C8B-B14F-4D97-AF65-F5344CB8AC3E}">
        <p14:creationId xmlns:p14="http://schemas.microsoft.com/office/powerpoint/2010/main" val="144324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4D315D-C862-4910-8600-38EFE46C1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D7159-754D-6B3F-1DCF-174E10A80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017" y="2458720"/>
            <a:ext cx="5161965" cy="16884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286DED-DB92-9ECC-B437-323D1391F870}"/>
              </a:ext>
            </a:extLst>
          </p:cNvPr>
          <p:cNvSpPr txBox="1"/>
          <p:nvPr/>
        </p:nvSpPr>
        <p:spPr>
          <a:xfrm>
            <a:off x="4712172" y="4646265"/>
            <a:ext cx="289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Green Champions</a:t>
            </a:r>
          </a:p>
        </p:txBody>
      </p:sp>
    </p:spTree>
    <p:extLst>
      <p:ext uri="{BB962C8B-B14F-4D97-AF65-F5344CB8AC3E}">
        <p14:creationId xmlns:p14="http://schemas.microsoft.com/office/powerpoint/2010/main" val="343088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4D315D-C862-4910-8600-38EFE46C1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046C2DC2-64C5-E2ED-6734-36D497E899A1}"/>
              </a:ext>
            </a:extLst>
          </p:cNvPr>
          <p:cNvSpPr/>
          <p:nvPr/>
        </p:nvSpPr>
        <p:spPr>
          <a:xfrm>
            <a:off x="3626603" y="1863671"/>
            <a:ext cx="4938793" cy="3130657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21C273-FE38-F86B-B123-FDEECB366A74}"/>
              </a:ext>
            </a:extLst>
          </p:cNvPr>
          <p:cNvSpPr txBox="1"/>
          <p:nvPr/>
        </p:nvSpPr>
        <p:spPr>
          <a:xfrm>
            <a:off x="5083443" y="3186797"/>
            <a:ext cx="302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79351-F425-C3F7-9BC6-AEB0CF1AE309}"/>
              </a:ext>
            </a:extLst>
          </p:cNvPr>
          <p:cNvSpPr txBox="1"/>
          <p:nvPr/>
        </p:nvSpPr>
        <p:spPr>
          <a:xfrm>
            <a:off x="2650209" y="5036319"/>
            <a:ext cx="6891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https://www.cultureleicestershire.co.uk/about-us/cultural-services/</a:t>
            </a:r>
          </a:p>
        </p:txBody>
      </p:sp>
    </p:spTree>
    <p:extLst>
      <p:ext uri="{BB962C8B-B14F-4D97-AF65-F5344CB8AC3E}">
        <p14:creationId xmlns:p14="http://schemas.microsoft.com/office/powerpoint/2010/main" val="28618943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5559</TotalTime>
  <Words>198</Words>
  <Application>Microsoft Office PowerPoint</Application>
  <PresentationFormat>Widescreen</PresentationFormat>
  <Paragraphs>51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alternate-gothic-no-1-d</vt:lpstr>
      <vt:lpstr>Arial</vt:lpstr>
      <vt:lpstr>Calibri</vt:lpstr>
      <vt:lpstr>Calibri Light</vt:lpstr>
      <vt:lpstr>1_Office Theme</vt:lpstr>
      <vt:lpstr>Office Theme</vt:lpstr>
      <vt:lpstr>  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Sharples</dc:creator>
  <cp:lastModifiedBy>Rochelle Gluyas-Cain</cp:lastModifiedBy>
  <cp:revision>89</cp:revision>
  <dcterms:created xsi:type="dcterms:W3CDTF">2020-05-28T15:46:45Z</dcterms:created>
  <dcterms:modified xsi:type="dcterms:W3CDTF">2025-02-27T15:03:05Z</dcterms:modified>
</cp:coreProperties>
</file>